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7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8288000" cy="10287000"/>
  <p:notesSz cx="6858000" cy="9144000"/>
  <p:embeddedFontLst>
    <p:embeddedFont>
      <p:font typeface="Canva Sans" panose="020B0604020202020204" charset="0"/>
      <p:regular r:id="rId23"/>
    </p:embeddedFont>
    <p:embeddedFont>
      <p:font typeface="Canva Sans Bold" panose="020B0604020202020204" charset="0"/>
      <p:regular r:id="rId24"/>
    </p:embeddedFont>
    <p:embeddedFont>
      <p:font typeface="Public Sans" panose="020B0604020202020204" charset="0"/>
      <p:regular r:id="rId25"/>
    </p:embeddedFont>
    <p:embeddedFont>
      <p:font typeface="Public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4F9719-3FE3-4FCC-A9D0-F4B1A919F03E}" v="2" dt="2025-02-24T17:03:29.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4453" autoAdjust="0"/>
  </p:normalViewPr>
  <p:slideViewPr>
    <p:cSldViewPr>
      <p:cViewPr varScale="1">
        <p:scale>
          <a:sx n="37" d="100"/>
          <a:sy n="37" d="100"/>
        </p:scale>
        <p:origin x="106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ani Karthikeyan" userId="80ff9e96dbc4db29" providerId="LiveId" clId="{8F4F9719-3FE3-4FCC-A9D0-F4B1A919F03E}"/>
    <pc:docChg chg="undo redo custSel addSld modSld">
      <pc:chgData name="Janani Karthikeyan" userId="80ff9e96dbc4db29" providerId="LiveId" clId="{8F4F9719-3FE3-4FCC-A9D0-F4B1A919F03E}" dt="2025-02-24T17:29:54.120" v="600"/>
      <pc:docMkLst>
        <pc:docMk/>
      </pc:docMkLst>
      <pc:sldChg chg="modNotesTx">
        <pc:chgData name="Janani Karthikeyan" userId="80ff9e96dbc4db29" providerId="LiveId" clId="{8F4F9719-3FE3-4FCC-A9D0-F4B1A919F03E}" dt="2025-02-24T17:01:28.108" v="193" actId="20577"/>
        <pc:sldMkLst>
          <pc:docMk/>
          <pc:sldMk cId="0" sldId="256"/>
        </pc:sldMkLst>
      </pc:sldChg>
      <pc:sldChg chg="modNotesTx">
        <pc:chgData name="Janani Karthikeyan" userId="80ff9e96dbc4db29" providerId="LiveId" clId="{8F4F9719-3FE3-4FCC-A9D0-F4B1A919F03E}" dt="2025-02-24T17:02:09.775" v="195" actId="6549"/>
        <pc:sldMkLst>
          <pc:docMk/>
          <pc:sldMk cId="0" sldId="257"/>
        </pc:sldMkLst>
      </pc:sldChg>
      <pc:sldChg chg="modNotesTx">
        <pc:chgData name="Janani Karthikeyan" userId="80ff9e96dbc4db29" providerId="LiveId" clId="{8F4F9719-3FE3-4FCC-A9D0-F4B1A919F03E}" dt="2025-02-24T17:02:51.599" v="197"/>
        <pc:sldMkLst>
          <pc:docMk/>
          <pc:sldMk cId="0" sldId="258"/>
        </pc:sldMkLst>
      </pc:sldChg>
      <pc:sldChg chg="modNotesTx">
        <pc:chgData name="Janani Karthikeyan" userId="80ff9e96dbc4db29" providerId="LiveId" clId="{8F4F9719-3FE3-4FCC-A9D0-F4B1A919F03E}" dt="2025-02-24T17:04:31.510" v="345" actId="20577"/>
        <pc:sldMkLst>
          <pc:docMk/>
          <pc:sldMk cId="0" sldId="267"/>
        </pc:sldMkLst>
      </pc:sldChg>
      <pc:sldChg chg="modNotesTx">
        <pc:chgData name="Janani Karthikeyan" userId="80ff9e96dbc4db29" providerId="LiveId" clId="{8F4F9719-3FE3-4FCC-A9D0-F4B1A919F03E}" dt="2025-02-24T17:05:38.736" v="432" actId="20577"/>
        <pc:sldMkLst>
          <pc:docMk/>
          <pc:sldMk cId="0" sldId="268"/>
        </pc:sldMkLst>
      </pc:sldChg>
      <pc:sldChg chg="modNotesTx">
        <pc:chgData name="Janani Karthikeyan" userId="80ff9e96dbc4db29" providerId="LiveId" clId="{8F4F9719-3FE3-4FCC-A9D0-F4B1A919F03E}" dt="2025-02-24T17:07:54.763" v="511" actId="20577"/>
        <pc:sldMkLst>
          <pc:docMk/>
          <pc:sldMk cId="0" sldId="269"/>
        </pc:sldMkLst>
      </pc:sldChg>
      <pc:sldChg chg="modNotesTx">
        <pc:chgData name="Janani Karthikeyan" userId="80ff9e96dbc4db29" providerId="LiveId" clId="{8F4F9719-3FE3-4FCC-A9D0-F4B1A919F03E}" dt="2025-02-24T17:08:03.950" v="518" actId="20577"/>
        <pc:sldMkLst>
          <pc:docMk/>
          <pc:sldMk cId="0" sldId="270"/>
        </pc:sldMkLst>
      </pc:sldChg>
      <pc:sldChg chg="modNotesTx">
        <pc:chgData name="Janani Karthikeyan" userId="80ff9e96dbc4db29" providerId="LiveId" clId="{8F4F9719-3FE3-4FCC-A9D0-F4B1A919F03E}" dt="2025-02-24T17:09:16.082" v="595" actId="20577"/>
        <pc:sldMkLst>
          <pc:docMk/>
          <pc:sldMk cId="0" sldId="271"/>
        </pc:sldMkLst>
      </pc:sldChg>
      <pc:sldChg chg="modNotesTx">
        <pc:chgData name="Janani Karthikeyan" userId="80ff9e96dbc4db29" providerId="LiveId" clId="{8F4F9719-3FE3-4FCC-A9D0-F4B1A919F03E}" dt="2025-02-24T17:08:52.380" v="520"/>
        <pc:sldMkLst>
          <pc:docMk/>
          <pc:sldMk cId="0" sldId="272"/>
        </pc:sldMkLst>
      </pc:sldChg>
      <pc:sldChg chg="modNotesTx">
        <pc:chgData name="Janani Karthikeyan" userId="80ff9e96dbc4db29" providerId="LiveId" clId="{8F4F9719-3FE3-4FCC-A9D0-F4B1A919F03E}" dt="2025-02-24T17:09:46.714" v="596"/>
        <pc:sldMkLst>
          <pc:docMk/>
          <pc:sldMk cId="0" sldId="273"/>
        </pc:sldMkLst>
      </pc:sldChg>
      <pc:sldChg chg="modNotesTx">
        <pc:chgData name="Janani Karthikeyan" userId="80ff9e96dbc4db29" providerId="LiveId" clId="{8F4F9719-3FE3-4FCC-A9D0-F4B1A919F03E}" dt="2025-02-24T17:29:54.120" v="600"/>
        <pc:sldMkLst>
          <pc:docMk/>
          <pc:sldMk cId="0" sldId="274"/>
        </pc:sldMkLst>
      </pc:sldChg>
      <pc:sldChg chg="addSp delSp modSp add mod setBg modNotesTx">
        <pc:chgData name="Janani Karthikeyan" userId="80ff9e96dbc4db29" providerId="LiveId" clId="{8F4F9719-3FE3-4FCC-A9D0-F4B1A919F03E}" dt="2025-02-24T17:02:24.151" v="196"/>
        <pc:sldMkLst>
          <pc:docMk/>
          <pc:sldMk cId="3566371660" sldId="275"/>
        </pc:sldMkLst>
        <pc:spChg chg="add del">
          <ac:chgData name="Janani Karthikeyan" userId="80ff9e96dbc4db29" providerId="LiveId" clId="{8F4F9719-3FE3-4FCC-A9D0-F4B1A919F03E}" dt="2025-02-24T16:55:12.420" v="32" actId="478"/>
          <ac:spMkLst>
            <pc:docMk/>
            <pc:sldMk cId="3566371660" sldId="275"/>
            <ac:spMk id="4" creationId="{2143CE73-8846-778F-6EAA-5A80D3B47727}"/>
          </ac:spMkLst>
        </pc:spChg>
        <pc:spChg chg="del">
          <ac:chgData name="Janani Karthikeyan" userId="80ff9e96dbc4db29" providerId="LiveId" clId="{8F4F9719-3FE3-4FCC-A9D0-F4B1A919F03E}" dt="2025-02-24T16:56:36.064" v="95" actId="478"/>
          <ac:spMkLst>
            <pc:docMk/>
            <pc:sldMk cId="3566371660" sldId="275"/>
            <ac:spMk id="5" creationId="{DC658B1E-40D4-0607-A491-4784C269F439}"/>
          </ac:spMkLst>
        </pc:spChg>
        <pc:spChg chg="mod">
          <ac:chgData name="Janani Karthikeyan" userId="80ff9e96dbc4db29" providerId="LiveId" clId="{8F4F9719-3FE3-4FCC-A9D0-F4B1A919F03E}" dt="2025-02-24T16:57:49.997" v="140" actId="1076"/>
          <ac:spMkLst>
            <pc:docMk/>
            <pc:sldMk cId="3566371660" sldId="275"/>
            <ac:spMk id="6" creationId="{EFCBE8EB-F2D3-7659-B119-D92C6CF5D65D}"/>
          </ac:spMkLst>
        </pc:spChg>
        <pc:spChg chg="del">
          <ac:chgData name="Janani Karthikeyan" userId="80ff9e96dbc4db29" providerId="LiveId" clId="{8F4F9719-3FE3-4FCC-A9D0-F4B1A919F03E}" dt="2025-02-24T16:56:34.618" v="94" actId="478"/>
          <ac:spMkLst>
            <pc:docMk/>
            <pc:sldMk cId="3566371660" sldId="275"/>
            <ac:spMk id="8" creationId="{FC0F9BE6-6946-9F0E-04BE-1B6D153929CC}"/>
          </ac:spMkLst>
        </pc:spChg>
        <pc:spChg chg="add del mod">
          <ac:chgData name="Janani Karthikeyan" userId="80ff9e96dbc4db29" providerId="LiveId" clId="{8F4F9719-3FE3-4FCC-A9D0-F4B1A919F03E}" dt="2025-02-24T16:57:38.826" v="139" actId="2710"/>
          <ac:spMkLst>
            <pc:docMk/>
            <pc:sldMk cId="3566371660" sldId="275"/>
            <ac:spMk id="9" creationId="{93B653F4-385F-A945-B3CA-97A90A874489}"/>
          </ac:spMkLst>
        </pc:spChg>
        <pc:spChg chg="del">
          <ac:chgData name="Janani Karthikeyan" userId="80ff9e96dbc4db29" providerId="LiveId" clId="{8F4F9719-3FE3-4FCC-A9D0-F4B1A919F03E}" dt="2025-02-24T16:53:20.441" v="24" actId="478"/>
          <ac:spMkLst>
            <pc:docMk/>
            <pc:sldMk cId="3566371660" sldId="275"/>
            <ac:spMk id="10" creationId="{4037C197-84CC-147C-0C85-41E5966A5BB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3F003-81E8-440C-BC19-061ED5BA8FB5}"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8B221-A8EF-40AA-A2EA-1A8D4B52CC89}" type="slidenum">
              <a:rPr lang="en-US" smtClean="0"/>
              <a:t>‹#›</a:t>
            </a:fld>
            <a:endParaRPr lang="en-US"/>
          </a:p>
        </p:txBody>
      </p:sp>
    </p:spTree>
    <p:extLst>
      <p:ext uri="{BB962C8B-B14F-4D97-AF65-F5344CB8AC3E}">
        <p14:creationId xmlns:p14="http://schemas.microsoft.com/office/powerpoint/2010/main" val="370263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We are group 1, exploring the topic on how wages, inflation, and economic inequality have evolved over the past decade and what that means for employment. Let’s dive in!"</a:t>
            </a:r>
          </a:p>
        </p:txBody>
      </p:sp>
      <p:sp>
        <p:nvSpPr>
          <p:cNvPr id="4" name="Slide Number Placeholder 3"/>
          <p:cNvSpPr>
            <a:spLocks noGrp="1"/>
          </p:cNvSpPr>
          <p:nvPr>
            <p:ph type="sldNum" sz="quarter" idx="5"/>
          </p:nvPr>
        </p:nvSpPr>
        <p:spPr/>
        <p:txBody>
          <a:bodyPr/>
          <a:lstStyle/>
          <a:p>
            <a:fld id="{CAC8B221-A8EF-40AA-A2EA-1A8D4B52CC89}" type="slidenum">
              <a:rPr lang="en-US" smtClean="0"/>
              <a:t>1</a:t>
            </a:fld>
            <a:endParaRPr lang="en-US"/>
          </a:p>
        </p:txBody>
      </p:sp>
    </p:spTree>
    <p:extLst>
      <p:ext uri="{BB962C8B-B14F-4D97-AF65-F5344CB8AC3E}">
        <p14:creationId xmlns:p14="http://schemas.microsoft.com/office/powerpoint/2010/main" val="2587793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"Economic stability is shaped by multiple factors. Inflation spiked in 2022, outpacing wage growth and reducing purchasing power. Real wage growth even turned negative that year. Meanwhile, unemployment fluctuated—falling until 2021, spiking in 2022, and recovering by 2024. This shows how interconnected these factors are."</a:t>
            </a:r>
          </a:p>
        </p:txBody>
      </p:sp>
      <p:sp>
        <p:nvSpPr>
          <p:cNvPr id="4" name="Slide Number Placeholder 3"/>
          <p:cNvSpPr>
            <a:spLocks noGrp="1"/>
          </p:cNvSpPr>
          <p:nvPr>
            <p:ph type="sldNum" sz="quarter" idx="5"/>
          </p:nvPr>
        </p:nvSpPr>
        <p:spPr/>
        <p:txBody>
          <a:bodyPr/>
          <a:lstStyle/>
          <a:p>
            <a:fld id="{CAC8B221-A8EF-40AA-A2EA-1A8D4B52CC89}" type="slidenum">
              <a:rPr lang="en-US" smtClean="0"/>
              <a:t>18</a:t>
            </a:fld>
            <a:endParaRPr lang="en-US"/>
          </a:p>
        </p:txBody>
      </p:sp>
    </p:spTree>
    <p:extLst>
      <p:ext uri="{BB962C8B-B14F-4D97-AF65-F5344CB8AC3E}">
        <p14:creationId xmlns:p14="http://schemas.microsoft.com/office/powerpoint/2010/main" val="3089009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"Finally, let’s talk about productivity. From 2015 to 2021, productivity steadily increased, peaking at 2.1%. But after that, it started declining slightly, likely due to economic slowdowns and reduced efficiency gains. Still, overall, productivity has remained relatively stable, fluctuating between 1.2% and 2.1%."</a:t>
            </a:r>
            <a:endParaRPr lang="en-US" dirty="0"/>
          </a:p>
          <a:p>
            <a:endParaRPr lang="en-US" dirty="0"/>
          </a:p>
        </p:txBody>
      </p:sp>
      <p:sp>
        <p:nvSpPr>
          <p:cNvPr id="4" name="Slide Number Placeholder 3"/>
          <p:cNvSpPr>
            <a:spLocks noGrp="1"/>
          </p:cNvSpPr>
          <p:nvPr>
            <p:ph type="sldNum" sz="quarter" idx="5"/>
          </p:nvPr>
        </p:nvSpPr>
        <p:spPr/>
        <p:txBody>
          <a:bodyPr/>
          <a:lstStyle/>
          <a:p>
            <a:fld id="{CAC8B221-A8EF-40AA-A2EA-1A8D4B52CC89}" type="slidenum">
              <a:rPr lang="en-US" smtClean="0"/>
              <a:t>19</a:t>
            </a:fld>
            <a:endParaRPr lang="en-US"/>
          </a:p>
        </p:txBody>
      </p:sp>
    </p:spTree>
    <p:extLst>
      <p:ext uri="{BB962C8B-B14F-4D97-AF65-F5344CB8AC3E}">
        <p14:creationId xmlns:p14="http://schemas.microsoft.com/office/powerpoint/2010/main" val="377009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up—while wages have risen, inflation has often outpaced them, reducing real income growth. Wage disparities contribute to economic inequality, and external shocks like inflation and recessions can disrupt employment trends. Understanding these dynamics is crucial for policymakers, businesses, and workers </a:t>
            </a:r>
            <a:r>
              <a:rPr lang="en-US" dirty="0" err="1"/>
              <a:t>alike.“"That</a:t>
            </a:r>
            <a:r>
              <a:rPr lang="en-US" dirty="0"/>
              <a:t> brings us to the end of our presentation! </a:t>
            </a:r>
            <a:r>
              <a:rPr lang="en-US"/>
              <a:t>Thank you for your time, and we’d love to hear your feedback!"</a:t>
            </a:r>
          </a:p>
        </p:txBody>
      </p:sp>
      <p:sp>
        <p:nvSpPr>
          <p:cNvPr id="4" name="Slide Number Placeholder 3"/>
          <p:cNvSpPr>
            <a:spLocks noGrp="1"/>
          </p:cNvSpPr>
          <p:nvPr>
            <p:ph type="sldNum" sz="quarter" idx="5"/>
          </p:nvPr>
        </p:nvSpPr>
        <p:spPr/>
        <p:txBody>
          <a:bodyPr/>
          <a:lstStyle/>
          <a:p>
            <a:fld id="{CAC8B221-A8EF-40AA-A2EA-1A8D4B52CC89}" type="slidenum">
              <a:rPr lang="en-US" smtClean="0"/>
              <a:t>20</a:t>
            </a:fld>
            <a:endParaRPr lang="en-US"/>
          </a:p>
        </p:txBody>
      </p:sp>
    </p:spTree>
    <p:extLst>
      <p:ext uri="{BB962C8B-B14F-4D97-AF65-F5344CB8AC3E}">
        <p14:creationId xmlns:p14="http://schemas.microsoft.com/office/powerpoint/2010/main" val="240178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I want to introduce our team. We’ve worked together to analyze key economic trends and their impact on people’s livelihoods."</a:t>
            </a:r>
          </a:p>
        </p:txBody>
      </p:sp>
      <p:sp>
        <p:nvSpPr>
          <p:cNvPr id="4" name="Slide Number Placeholder 3"/>
          <p:cNvSpPr>
            <a:spLocks noGrp="1"/>
          </p:cNvSpPr>
          <p:nvPr>
            <p:ph type="sldNum" sz="quarter" idx="5"/>
          </p:nvPr>
        </p:nvSpPr>
        <p:spPr/>
        <p:txBody>
          <a:bodyPr/>
          <a:lstStyle/>
          <a:p>
            <a:fld id="{CAC8B221-A8EF-40AA-A2EA-1A8D4B52CC89}" type="slidenum">
              <a:rPr lang="en-US" smtClean="0"/>
              <a:t>2</a:t>
            </a:fld>
            <a:endParaRPr lang="en-US"/>
          </a:p>
        </p:txBody>
      </p:sp>
    </p:spTree>
    <p:extLst>
      <p:ext uri="{BB962C8B-B14F-4D97-AF65-F5344CB8AC3E}">
        <p14:creationId xmlns:p14="http://schemas.microsoft.com/office/powerpoint/2010/main" val="402486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guide our discussion, we focused on three major questions:</a:t>
            </a:r>
          </a:p>
          <a:p>
            <a:pPr>
              <a:buFont typeface="+mj-lt"/>
              <a:buAutoNum type="arabicPeriod"/>
            </a:pPr>
            <a:r>
              <a:rPr lang="en-US" dirty="0"/>
              <a:t>Have wages kept up with inflation over the past decade?</a:t>
            </a:r>
          </a:p>
          <a:p>
            <a:pPr>
              <a:buFont typeface="+mj-lt"/>
              <a:buAutoNum type="arabicPeriod"/>
            </a:pPr>
            <a:r>
              <a:rPr lang="en-US" dirty="0"/>
              <a:t>How do wage disparities influence unemployment and inequality?</a:t>
            </a:r>
          </a:p>
          <a:p>
            <a:pPr>
              <a:buFont typeface="+mj-lt"/>
              <a:buAutoNum type="arabicPeriod"/>
            </a:pPr>
            <a:r>
              <a:rPr lang="en-US" dirty="0"/>
              <a:t>What broader trends in employment costs, productivity, and economic stability have we observed?"*</a:t>
            </a:r>
          </a:p>
          <a:p>
            <a:endParaRPr lang="en-US" dirty="0"/>
          </a:p>
        </p:txBody>
      </p:sp>
      <p:sp>
        <p:nvSpPr>
          <p:cNvPr id="4" name="Slide Number Placeholder 3"/>
          <p:cNvSpPr>
            <a:spLocks noGrp="1"/>
          </p:cNvSpPr>
          <p:nvPr>
            <p:ph type="sldNum" sz="quarter" idx="5"/>
          </p:nvPr>
        </p:nvSpPr>
        <p:spPr/>
        <p:txBody>
          <a:bodyPr/>
          <a:lstStyle/>
          <a:p>
            <a:fld id="{CAC8B221-A8EF-40AA-A2EA-1A8D4B52CC89}" type="slidenum">
              <a:rPr lang="en-US" smtClean="0"/>
              <a:t>3</a:t>
            </a:fld>
            <a:endParaRPr lang="en-US"/>
          </a:p>
        </p:txBody>
      </p:sp>
    </p:spTree>
    <p:extLst>
      <p:ext uri="{BB962C8B-B14F-4D97-AF65-F5344CB8AC3E}">
        <p14:creationId xmlns:p14="http://schemas.microsoft.com/office/powerpoint/2010/main" val="31796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wage growth and inflation. On paper, wages have increased over time, but the real question is—have they grown fast enough to keep up with rising costs?</a:t>
            </a:r>
          </a:p>
          <a:p>
            <a:endParaRPr lang="en-US" dirty="0"/>
          </a:p>
        </p:txBody>
      </p:sp>
      <p:sp>
        <p:nvSpPr>
          <p:cNvPr id="4" name="Slide Number Placeholder 3"/>
          <p:cNvSpPr>
            <a:spLocks noGrp="1"/>
          </p:cNvSpPr>
          <p:nvPr>
            <p:ph type="sldNum" sz="quarter" idx="5"/>
          </p:nvPr>
        </p:nvSpPr>
        <p:spPr/>
        <p:txBody>
          <a:bodyPr/>
          <a:lstStyle/>
          <a:p>
            <a:fld id="{CAC8B221-A8EF-40AA-A2EA-1A8D4B52CC89}" type="slidenum">
              <a:rPr lang="en-US" smtClean="0"/>
              <a:t>4</a:t>
            </a:fld>
            <a:endParaRPr lang="en-US"/>
          </a:p>
        </p:txBody>
      </p:sp>
    </p:spTree>
    <p:extLst>
      <p:ext uri="{BB962C8B-B14F-4D97-AF65-F5344CB8AC3E}">
        <p14:creationId xmlns:p14="http://schemas.microsoft.com/office/powerpoint/2010/main" val="290301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have represented yearly trend data using an animated stacked bar chart between real wage, inflation and wage growth.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data, we see that inflation has spiked in certain years, particularly from 2021 to 2023. This eroded the real purchasing power of workers, meaning even if people earned more, their money didn’t go as far. The gap between wages and inflation was especially wide during this period, making everyday expenses harder to afford.</a:t>
            </a:r>
          </a:p>
          <a:p>
            <a:endParaRPr lang="en-US" dirty="0"/>
          </a:p>
        </p:txBody>
      </p:sp>
      <p:sp>
        <p:nvSpPr>
          <p:cNvPr id="4" name="Slide Number Placeholder 3"/>
          <p:cNvSpPr>
            <a:spLocks noGrp="1"/>
          </p:cNvSpPr>
          <p:nvPr>
            <p:ph type="sldNum" sz="quarter" idx="5"/>
          </p:nvPr>
        </p:nvSpPr>
        <p:spPr/>
        <p:txBody>
          <a:bodyPr/>
          <a:lstStyle/>
          <a:p>
            <a:fld id="{CAC8B221-A8EF-40AA-A2EA-1A8D4B52CC89}" type="slidenum">
              <a:rPr lang="en-US" smtClean="0"/>
              <a:t>13</a:t>
            </a:fld>
            <a:endParaRPr lang="en-US"/>
          </a:p>
        </p:txBody>
      </p:sp>
    </p:spTree>
    <p:extLst>
      <p:ext uri="{BB962C8B-B14F-4D97-AF65-F5344CB8AC3E}">
        <p14:creationId xmlns:p14="http://schemas.microsoft.com/office/powerpoint/2010/main" val="2757899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donut chart representation between wage growth and economy. Breaking this down further, from 2015 to 2019, we can see relatively stable wage growth. </a:t>
            </a:r>
          </a:p>
        </p:txBody>
      </p:sp>
      <p:sp>
        <p:nvSpPr>
          <p:cNvPr id="4" name="Slide Number Placeholder 3"/>
          <p:cNvSpPr>
            <a:spLocks noGrp="1"/>
          </p:cNvSpPr>
          <p:nvPr>
            <p:ph type="sldNum" sz="quarter" idx="5"/>
          </p:nvPr>
        </p:nvSpPr>
        <p:spPr/>
        <p:txBody>
          <a:bodyPr/>
          <a:lstStyle/>
          <a:p>
            <a:fld id="{CAC8B221-A8EF-40AA-A2EA-1A8D4B52CC89}" type="slidenum">
              <a:rPr lang="en-US" smtClean="0"/>
              <a:t>14</a:t>
            </a:fld>
            <a:endParaRPr lang="en-US"/>
          </a:p>
        </p:txBody>
      </p:sp>
    </p:spTree>
    <p:extLst>
      <p:ext uri="{BB962C8B-B14F-4D97-AF65-F5344CB8AC3E}">
        <p14:creationId xmlns:p14="http://schemas.microsoft.com/office/powerpoint/2010/main" val="271947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from 2020 onwards, the economy faced major disruptions—COVID-19, supply chain issues, and rising inflation. These factors led to unemployment spikes and weaker wage growth in real terms.“ now Bageshri will continue explaining the factors affecting unemployment</a:t>
            </a:r>
          </a:p>
        </p:txBody>
      </p:sp>
      <p:sp>
        <p:nvSpPr>
          <p:cNvPr id="4" name="Slide Number Placeholder 3"/>
          <p:cNvSpPr>
            <a:spLocks noGrp="1"/>
          </p:cNvSpPr>
          <p:nvPr>
            <p:ph type="sldNum" sz="quarter" idx="5"/>
          </p:nvPr>
        </p:nvSpPr>
        <p:spPr/>
        <p:txBody>
          <a:bodyPr/>
          <a:lstStyle/>
          <a:p>
            <a:fld id="{CAC8B221-A8EF-40AA-A2EA-1A8D4B52CC89}" type="slidenum">
              <a:rPr lang="en-US" smtClean="0"/>
              <a:t>15</a:t>
            </a:fld>
            <a:endParaRPr lang="en-US"/>
          </a:p>
        </p:txBody>
      </p:sp>
    </p:spTree>
    <p:extLst>
      <p:ext uri="{BB962C8B-B14F-4D97-AF65-F5344CB8AC3E}">
        <p14:creationId xmlns:p14="http://schemas.microsoft.com/office/powerpoint/2010/main" val="4166139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wage disparities affect unemployment? Generally, when wages grow, unemployment tends to decline. But in 2022, we saw an exception—a sharp spike in unemployment despite wage growth. This anomaly was likely caused by the post-pandemic recession and economic uncertainty."</a:t>
            </a:r>
          </a:p>
        </p:txBody>
      </p:sp>
      <p:sp>
        <p:nvSpPr>
          <p:cNvPr id="4" name="Slide Number Placeholder 3"/>
          <p:cNvSpPr>
            <a:spLocks noGrp="1"/>
          </p:cNvSpPr>
          <p:nvPr>
            <p:ph type="sldNum" sz="quarter" idx="5"/>
          </p:nvPr>
        </p:nvSpPr>
        <p:spPr/>
        <p:txBody>
          <a:bodyPr/>
          <a:lstStyle/>
          <a:p>
            <a:fld id="{CAC8B221-A8EF-40AA-A2EA-1A8D4B52CC89}" type="slidenum">
              <a:rPr lang="en-US" smtClean="0"/>
              <a:t>16</a:t>
            </a:fld>
            <a:endParaRPr lang="en-US"/>
          </a:p>
        </p:txBody>
      </p:sp>
    </p:spTree>
    <p:extLst>
      <p:ext uri="{BB962C8B-B14F-4D97-AF65-F5344CB8AC3E}">
        <p14:creationId xmlns:p14="http://schemas.microsoft.com/office/powerpoint/2010/main" val="2650176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major consequence of wage disparities is wealth concentration. When wage growth is uneven, the top 10% see a larger share of economic benefits, while the bottom 50% struggle to keep up. Inflation worsens this divide, as wealthier individuals can absorb rising costs more easily, increasing overall inequality.“ Kiran will move forward with our third research question.</a:t>
            </a:r>
          </a:p>
        </p:txBody>
      </p:sp>
      <p:sp>
        <p:nvSpPr>
          <p:cNvPr id="4" name="Slide Number Placeholder 3"/>
          <p:cNvSpPr>
            <a:spLocks noGrp="1"/>
          </p:cNvSpPr>
          <p:nvPr>
            <p:ph type="sldNum" sz="quarter" idx="5"/>
          </p:nvPr>
        </p:nvSpPr>
        <p:spPr/>
        <p:txBody>
          <a:bodyPr/>
          <a:lstStyle/>
          <a:p>
            <a:fld id="{CAC8B221-A8EF-40AA-A2EA-1A8D4B52CC89}" type="slidenum">
              <a:rPr lang="en-US" smtClean="0"/>
              <a:t>17</a:t>
            </a:fld>
            <a:endParaRPr lang="en-US"/>
          </a:p>
        </p:txBody>
      </p:sp>
    </p:spTree>
    <p:extLst>
      <p:ext uri="{BB962C8B-B14F-4D97-AF65-F5344CB8AC3E}">
        <p14:creationId xmlns:p14="http://schemas.microsoft.com/office/powerpoint/2010/main" val="971654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3.svg"/><Relationship Id="rId7" Type="http://schemas.openxmlformats.org/officeDocument/2006/relationships/image" Target="../media/image12.png"/><Relationship Id="rId12" Type="http://schemas.openxmlformats.org/officeDocument/2006/relationships/image" Target="../media/image19.png"/><Relationship Id="rId2" Type="http://schemas.openxmlformats.org/officeDocument/2006/relationships/image" Target="../media/image2.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5.svg"/><Relationship Id="rId1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hyperlink" Target="https://www.bls.gov"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1.png"/><Relationship Id="rId3" Type="http://schemas.openxmlformats.org/officeDocument/2006/relationships/image" Target="../media/image3.svg"/><Relationship Id="rId7" Type="http://schemas.openxmlformats.org/officeDocument/2006/relationships/image" Target="../media/image12.png"/><Relationship Id="rId12" Type="http://schemas.openxmlformats.org/officeDocument/2006/relationships/image" Target="../media/image19.png"/><Relationship Id="rId2" Type="http://schemas.openxmlformats.org/officeDocument/2006/relationships/image" Target="../media/image2.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5.svg"/><Relationship Id="rId1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hyperlink" Target="https://www.bls.gov"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1.png"/><Relationship Id="rId3" Type="http://schemas.openxmlformats.org/officeDocument/2006/relationships/image" Target="../media/image3.svg"/><Relationship Id="rId7" Type="http://schemas.openxmlformats.org/officeDocument/2006/relationships/image" Target="../media/image12.png"/><Relationship Id="rId12" Type="http://schemas.openxmlformats.org/officeDocument/2006/relationships/image" Target="../media/image19.png"/><Relationship Id="rId17"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5.svg"/><Relationship Id="rId15" Type="http://schemas.openxmlformats.org/officeDocument/2006/relationships/hyperlink" Target="https://www.bls.gov" TargetMode="External"/><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1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7.png"/><Relationship Id="rId17" Type="http://schemas.openxmlformats.org/officeDocument/2006/relationships/hyperlink" Target="https://www.bls.gov" TargetMode="External"/><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5.png"/><Relationship Id="rId5" Type="http://schemas.openxmlformats.org/officeDocument/2006/relationships/image" Target="../media/image4.png"/><Relationship Id="rId15" Type="http://schemas.openxmlformats.org/officeDocument/2006/relationships/image" Target="../media/image22.png"/><Relationship Id="rId10" Type="http://schemas.openxmlformats.org/officeDocument/2006/relationships/image" Target="../media/image14.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hyperlink" Target="https://www.bls.gov"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hyperlink" Target="https://www.bls.gov"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29.png"/><Relationship Id="rId4" Type="http://schemas.openxmlformats.org/officeDocument/2006/relationships/image" Target="../media/image3.svg"/><Relationship Id="rId9" Type="http://schemas.openxmlformats.org/officeDocument/2006/relationships/hyperlink" Target="https://www.bls.gov"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hyperlink" Target="https://wid.world"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id.world" TargetMode="External"/><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hyperlink" Target="https://wid.world" TargetMode="External"/><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hyperlink" Target="https://www.bls.gov"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hyperlink" Target="https://www.bls.gov"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hyperlink" Target="https://www.bls.gov"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12.png"/><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5.svg"/><Relationship Id="rId10" Type="http://schemas.openxmlformats.org/officeDocument/2006/relationships/hyperlink" Target="https://www.bls.gov" TargetMode="External"/><Relationship Id="rId4" Type="http://schemas.openxmlformats.org/officeDocument/2006/relationships/image" Target="../media/image4.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0.png"/><Relationship Id="rId3" Type="http://schemas.openxmlformats.org/officeDocument/2006/relationships/image" Target="../media/image3.svg"/><Relationship Id="rId7" Type="http://schemas.openxmlformats.org/officeDocument/2006/relationships/image" Target="../media/image12.png"/><Relationship Id="rId12" Type="http://schemas.openxmlformats.org/officeDocument/2006/relationships/hyperlink" Target="https://www.bls.gov"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5.sv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bls.gov" TargetMode="External"/><Relationship Id="rId3" Type="http://schemas.openxmlformats.org/officeDocument/2006/relationships/image" Target="../media/image3.svg"/><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5.svg"/><Relationship Id="rId1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33924" y="6971250"/>
            <a:ext cx="21755848" cy="4174349"/>
            <a:chOff x="0" y="0"/>
            <a:chExt cx="7796805" cy="1495993"/>
          </a:xfrm>
        </p:grpSpPr>
        <p:sp>
          <p:nvSpPr>
            <p:cNvPr id="3" name="Freeform 3"/>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txBody>
            <a:bodyPr/>
            <a:lstStyle/>
            <a:p>
              <a:endParaRPr lang="en-US"/>
            </a:p>
          </p:txBody>
        </p:sp>
        <p:sp>
          <p:nvSpPr>
            <p:cNvPr id="4" name="TextBox 4"/>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txBody>
          <a:bodyPr/>
          <a:lstStyle/>
          <a:p>
            <a:endParaRPr lang="en-US"/>
          </a:p>
        </p:txBody>
      </p:sp>
      <p:sp>
        <p:nvSpPr>
          <p:cNvPr id="6" name="TextBox 6"/>
          <p:cNvSpPr txBox="1"/>
          <p:nvPr/>
        </p:nvSpPr>
        <p:spPr>
          <a:xfrm>
            <a:off x="829836" y="1925629"/>
            <a:ext cx="16628328" cy="4379492"/>
          </a:xfrm>
          <a:prstGeom prst="rect">
            <a:avLst/>
          </a:prstGeom>
        </p:spPr>
        <p:txBody>
          <a:bodyPr lIns="0" tIns="0" rIns="0" bIns="0" rtlCol="0" anchor="t">
            <a:spAutoFit/>
          </a:bodyPr>
          <a:lstStyle/>
          <a:p>
            <a:pPr algn="ctr">
              <a:lnSpc>
                <a:spcPts val="8273"/>
              </a:lnSpc>
            </a:pPr>
            <a:r>
              <a:rPr lang="en-US" sz="8618" spc="-706" dirty="0">
                <a:solidFill>
                  <a:srgbClr val="3A855D"/>
                </a:solidFill>
                <a:latin typeface="Public Sans"/>
                <a:ea typeface="Public Sans"/>
                <a:cs typeface="Public Sans"/>
                <a:sym typeface="Public Sans"/>
              </a:rPr>
              <a:t>Wage Growth, Inflation, and Economic Inequality: Trends and Impacts on Employment (2015-2024)</a:t>
            </a:r>
          </a:p>
          <a:p>
            <a:pPr algn="ctr">
              <a:lnSpc>
                <a:spcPts val="4800"/>
              </a:lnSpc>
            </a:pPr>
            <a:endParaRPr lang="en-US" sz="8618" spc="-706" dirty="0">
              <a:solidFill>
                <a:srgbClr val="3A855D"/>
              </a:solidFill>
              <a:latin typeface="Public Sans"/>
              <a:ea typeface="Public Sans"/>
              <a:cs typeface="Public Sans"/>
              <a:sym typeface="Public Sans"/>
            </a:endParaRPr>
          </a:p>
          <a:p>
            <a:pPr algn="ctr">
              <a:lnSpc>
                <a:spcPts val="4800"/>
              </a:lnSpc>
            </a:pPr>
            <a:r>
              <a:rPr lang="en-US" sz="5000" b="1" spc="-410" dirty="0">
                <a:solidFill>
                  <a:srgbClr val="3A855D"/>
                </a:solidFill>
                <a:latin typeface="Public Sans Bold"/>
                <a:ea typeface="Public Sans Bold"/>
                <a:cs typeface="Public Sans Bold"/>
                <a:sym typeface="Public Sans Bold"/>
              </a:rPr>
              <a:t>GROUP 1</a:t>
            </a:r>
          </a:p>
        </p:txBody>
      </p:sp>
      <p:sp>
        <p:nvSpPr>
          <p:cNvPr id="7" name="Freeform 7"/>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Freeform 7"/>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7"/>
            <a:stretch>
              <a:fillRect/>
            </a:stretch>
          </a:blipFill>
        </p:spPr>
        <p:txBody>
          <a:bodyPr/>
          <a:lstStyle/>
          <a:p>
            <a:endParaRPr lang="en-US"/>
          </a:p>
        </p:txBody>
      </p:sp>
      <p:sp>
        <p:nvSpPr>
          <p:cNvPr id="8" name="Freeform 8"/>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8"/>
            <a:stretch>
              <a:fillRect/>
            </a:stretch>
          </a:blipFill>
        </p:spPr>
        <p:txBody>
          <a:bodyPr/>
          <a:lstStyle/>
          <a:p>
            <a:endParaRPr lang="en-US"/>
          </a:p>
        </p:txBody>
      </p:sp>
      <p:sp>
        <p:nvSpPr>
          <p:cNvPr id="9" name="Freeform 9"/>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9"/>
            <a:stretch>
              <a:fillRect/>
            </a:stretch>
          </a:blipFill>
        </p:spPr>
        <p:txBody>
          <a:bodyPr/>
          <a:lstStyle/>
          <a:p>
            <a:endParaRPr lang="en-US"/>
          </a:p>
        </p:txBody>
      </p:sp>
      <p:sp>
        <p:nvSpPr>
          <p:cNvPr id="10" name="Freeform 10"/>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14" tooltip="https://www.bls.gov"/>
              </a:rPr>
              <a:t>U.S. Bureau of Labor Statistics</a:t>
            </a:r>
          </a:p>
        </p:txBody>
      </p:sp>
      <p:sp>
        <p:nvSpPr>
          <p:cNvPr id="15" name="TextBox 15"/>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6" name="Freeform 16"/>
          <p:cNvSpPr/>
          <p:nvPr/>
        </p:nvSpPr>
        <p:spPr>
          <a:xfrm>
            <a:off x="13139751" y="5547897"/>
            <a:ext cx="4366001" cy="3710403"/>
          </a:xfrm>
          <a:custGeom>
            <a:avLst/>
            <a:gdLst/>
            <a:ahLst/>
            <a:cxnLst/>
            <a:rect l="l" t="t" r="r" b="b"/>
            <a:pathLst>
              <a:path w="4366001" h="3710403">
                <a:moveTo>
                  <a:pt x="0" y="0"/>
                </a:moveTo>
                <a:lnTo>
                  <a:pt x="4366000" y="0"/>
                </a:lnTo>
                <a:lnTo>
                  <a:pt x="4366000" y="3710403"/>
                </a:lnTo>
                <a:lnTo>
                  <a:pt x="0" y="3710403"/>
                </a:lnTo>
                <a:lnTo>
                  <a:pt x="0" y="0"/>
                </a:lnTo>
                <a:close/>
              </a:path>
            </a:pathLst>
          </a:custGeom>
          <a:blipFill>
            <a:blip r:embed="rId15"/>
            <a:stretch>
              <a:fillRect/>
            </a:stretch>
          </a:blipFill>
        </p:spPr>
        <p:txBody>
          <a:bodyPr/>
          <a:lstStyle/>
          <a:p>
            <a:endParaRPr lang="en-US"/>
          </a:p>
        </p:txBody>
      </p:sp>
      <p:sp>
        <p:nvSpPr>
          <p:cNvPr id="17" name="Freeform 17"/>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6"/>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Freeform 7"/>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7"/>
            <a:stretch>
              <a:fillRect/>
            </a:stretch>
          </a:blipFill>
        </p:spPr>
        <p:txBody>
          <a:bodyPr/>
          <a:lstStyle/>
          <a:p>
            <a:endParaRPr lang="en-US"/>
          </a:p>
        </p:txBody>
      </p:sp>
      <p:sp>
        <p:nvSpPr>
          <p:cNvPr id="8" name="Freeform 8"/>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8"/>
            <a:stretch>
              <a:fillRect/>
            </a:stretch>
          </a:blipFill>
        </p:spPr>
        <p:txBody>
          <a:bodyPr/>
          <a:lstStyle/>
          <a:p>
            <a:endParaRPr lang="en-US"/>
          </a:p>
        </p:txBody>
      </p:sp>
      <p:sp>
        <p:nvSpPr>
          <p:cNvPr id="9" name="Freeform 9"/>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9"/>
            <a:stretch>
              <a:fillRect/>
            </a:stretch>
          </a:blipFill>
        </p:spPr>
        <p:txBody>
          <a:bodyPr/>
          <a:lstStyle/>
          <a:p>
            <a:endParaRPr lang="en-US"/>
          </a:p>
        </p:txBody>
      </p:sp>
      <p:sp>
        <p:nvSpPr>
          <p:cNvPr id="10" name="Freeform 10"/>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14" tooltip="https://www.bls.gov"/>
              </a:rPr>
              <a:t>U.S. Bureau of Labor Statistics</a:t>
            </a:r>
          </a:p>
        </p:txBody>
      </p:sp>
      <p:sp>
        <p:nvSpPr>
          <p:cNvPr id="15" name="TextBox 15"/>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6" name="Freeform 16"/>
          <p:cNvSpPr/>
          <p:nvPr/>
        </p:nvSpPr>
        <p:spPr>
          <a:xfrm>
            <a:off x="13139751" y="5547897"/>
            <a:ext cx="4366001" cy="3710403"/>
          </a:xfrm>
          <a:custGeom>
            <a:avLst/>
            <a:gdLst/>
            <a:ahLst/>
            <a:cxnLst/>
            <a:rect l="l" t="t" r="r" b="b"/>
            <a:pathLst>
              <a:path w="4366001" h="3710403">
                <a:moveTo>
                  <a:pt x="0" y="0"/>
                </a:moveTo>
                <a:lnTo>
                  <a:pt x="4366000" y="0"/>
                </a:lnTo>
                <a:lnTo>
                  <a:pt x="4366000" y="3710403"/>
                </a:lnTo>
                <a:lnTo>
                  <a:pt x="0" y="3710403"/>
                </a:lnTo>
                <a:lnTo>
                  <a:pt x="0" y="0"/>
                </a:lnTo>
                <a:close/>
              </a:path>
            </a:pathLst>
          </a:custGeom>
          <a:blipFill>
            <a:blip r:embed="rId15"/>
            <a:stretch>
              <a:fillRect/>
            </a:stretch>
          </a:blipFill>
        </p:spPr>
        <p:txBody>
          <a:bodyPr/>
          <a:lstStyle/>
          <a:p>
            <a:endParaRPr lang="en-US"/>
          </a:p>
        </p:txBody>
      </p:sp>
      <p:sp>
        <p:nvSpPr>
          <p:cNvPr id="17" name="Freeform 17"/>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6"/>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Freeform 7"/>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7"/>
            <a:stretch>
              <a:fillRect/>
            </a:stretch>
          </a:blipFill>
        </p:spPr>
        <p:txBody>
          <a:bodyPr/>
          <a:lstStyle/>
          <a:p>
            <a:endParaRPr lang="en-US"/>
          </a:p>
        </p:txBody>
      </p:sp>
      <p:sp>
        <p:nvSpPr>
          <p:cNvPr id="8" name="Freeform 8"/>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8"/>
            <a:stretch>
              <a:fillRect/>
            </a:stretch>
          </a:blipFill>
        </p:spPr>
        <p:txBody>
          <a:bodyPr/>
          <a:lstStyle/>
          <a:p>
            <a:endParaRPr lang="en-US"/>
          </a:p>
        </p:txBody>
      </p:sp>
      <p:sp>
        <p:nvSpPr>
          <p:cNvPr id="9" name="Freeform 9"/>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9"/>
            <a:stretch>
              <a:fillRect/>
            </a:stretch>
          </a:blipFill>
        </p:spPr>
        <p:txBody>
          <a:bodyPr/>
          <a:lstStyle/>
          <a:p>
            <a:endParaRPr lang="en-US"/>
          </a:p>
        </p:txBody>
      </p:sp>
      <p:sp>
        <p:nvSpPr>
          <p:cNvPr id="10" name="Freeform 10"/>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15" tooltip="https://www.bls.gov"/>
              </a:rPr>
              <a:t>U.S. Bureau of Labor Statistics</a:t>
            </a:r>
          </a:p>
        </p:txBody>
      </p:sp>
      <p:sp>
        <p:nvSpPr>
          <p:cNvPr id="16" name="TextBox 16"/>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7" name="Freeform 17"/>
          <p:cNvSpPr/>
          <p:nvPr/>
        </p:nvSpPr>
        <p:spPr>
          <a:xfrm>
            <a:off x="13139751" y="5547897"/>
            <a:ext cx="4366001" cy="3710403"/>
          </a:xfrm>
          <a:custGeom>
            <a:avLst/>
            <a:gdLst/>
            <a:ahLst/>
            <a:cxnLst/>
            <a:rect l="l" t="t" r="r" b="b"/>
            <a:pathLst>
              <a:path w="4366001" h="3710403">
                <a:moveTo>
                  <a:pt x="0" y="0"/>
                </a:moveTo>
                <a:lnTo>
                  <a:pt x="4366000" y="0"/>
                </a:lnTo>
                <a:lnTo>
                  <a:pt x="4366000" y="3710403"/>
                </a:lnTo>
                <a:lnTo>
                  <a:pt x="0" y="3710403"/>
                </a:lnTo>
                <a:lnTo>
                  <a:pt x="0" y="0"/>
                </a:lnTo>
                <a:close/>
              </a:path>
            </a:pathLst>
          </a:custGeom>
          <a:blipFill>
            <a:blip r:embed="rId16"/>
            <a:stretch>
              <a:fillRect/>
            </a:stretch>
          </a:blipFill>
        </p:spPr>
        <p:txBody>
          <a:bodyPr/>
          <a:lstStyle/>
          <a:p>
            <a:endParaRPr lang="en-US"/>
          </a:p>
        </p:txBody>
      </p:sp>
      <p:sp>
        <p:nvSpPr>
          <p:cNvPr id="18" name="Freeform 18"/>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7"/>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7"/>
            <a:stretch>
              <a:fillRect/>
            </a:stretch>
          </a:blipFill>
        </p:spPr>
        <p:txBody>
          <a:bodyPr/>
          <a:lstStyle/>
          <a:p>
            <a:endParaRPr lang="en-US"/>
          </a:p>
        </p:txBody>
      </p:sp>
      <p:sp>
        <p:nvSpPr>
          <p:cNvPr id="5" name="TextBox 5"/>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Freeform 7"/>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8"/>
            <a:stretch>
              <a:fillRect/>
            </a:stretch>
          </a:blipFill>
        </p:spPr>
        <p:txBody>
          <a:bodyPr/>
          <a:lstStyle/>
          <a:p>
            <a:endParaRPr lang="en-US"/>
          </a:p>
        </p:txBody>
      </p:sp>
      <p:sp>
        <p:nvSpPr>
          <p:cNvPr id="8" name="Freeform 8"/>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9"/>
            <a:stretch>
              <a:fillRect/>
            </a:stretch>
          </a:blipFill>
        </p:spPr>
        <p:txBody>
          <a:bodyPr/>
          <a:lstStyle/>
          <a:p>
            <a:endParaRPr lang="en-US"/>
          </a:p>
        </p:txBody>
      </p:sp>
      <p:sp>
        <p:nvSpPr>
          <p:cNvPr id="9" name="Freeform 9"/>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10"/>
            <a:stretch>
              <a:fillRect/>
            </a:stretch>
          </a:blipFill>
        </p:spPr>
        <p:txBody>
          <a:bodyPr/>
          <a:lstStyle/>
          <a:p>
            <a:endParaRPr lang="en-US"/>
          </a:p>
        </p:txBody>
      </p:sp>
      <p:sp>
        <p:nvSpPr>
          <p:cNvPr id="10" name="Freeform 10"/>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1"/>
            <a:stretch>
              <a:fillRect/>
            </a:stretch>
          </a:blipFill>
        </p:spPr>
        <p:txBody>
          <a:bodyPr/>
          <a:lstStyle/>
          <a:p>
            <a:endParaRPr lang="en-US"/>
          </a:p>
        </p:txBody>
      </p:sp>
      <p:sp>
        <p:nvSpPr>
          <p:cNvPr id="11" name="Freeform 11"/>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2"/>
            <a:stretch>
              <a:fillRect/>
            </a:stretch>
          </a:blipFill>
        </p:spPr>
        <p:txBody>
          <a:bodyPr/>
          <a:lstStyle/>
          <a:p>
            <a:endParaRPr lang="en-US"/>
          </a:p>
        </p:txBody>
      </p:sp>
      <p:sp>
        <p:nvSpPr>
          <p:cNvPr id="12" name="Freeform 12"/>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17" tooltip="https://www.bls.gov"/>
              </a:rPr>
              <a:t>U.S. Bureau of Labor Statistics</a:t>
            </a:r>
          </a:p>
        </p:txBody>
      </p:sp>
      <p:sp>
        <p:nvSpPr>
          <p:cNvPr id="17" name="TextBox 17"/>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8" name="TextBox 18"/>
          <p:cNvSpPr txBox="1"/>
          <p:nvPr/>
        </p:nvSpPr>
        <p:spPr>
          <a:xfrm>
            <a:off x="10987660" y="3249681"/>
            <a:ext cx="6717800" cy="4274820"/>
          </a:xfrm>
          <a:prstGeom prst="rect">
            <a:avLst/>
          </a:prstGeom>
        </p:spPr>
        <p:txBody>
          <a:bodyPr lIns="0" tIns="0" rIns="0" bIns="0" rtlCol="0" anchor="t">
            <a:spAutoFit/>
          </a:bodyPr>
          <a:lstStyle/>
          <a:p>
            <a:pPr marL="582933" lvl="1" indent="-291467" algn="l">
              <a:lnSpc>
                <a:spcPts val="3780"/>
              </a:lnSpc>
              <a:buAutoNum type="arabicPeriod"/>
            </a:pPr>
            <a:r>
              <a:rPr lang="en-US" sz="2700">
                <a:solidFill>
                  <a:srgbClr val="3A855D"/>
                </a:solidFill>
                <a:latin typeface="Canva Sans"/>
                <a:ea typeface="Canva Sans"/>
                <a:cs typeface="Canva Sans"/>
                <a:sym typeface="Canva Sans"/>
              </a:rPr>
              <a:t>Wage growth has increased over time, but inflation spikes have eroded real income gains in some years.</a:t>
            </a:r>
          </a:p>
          <a:p>
            <a:pPr marL="582933" lvl="1" indent="-291467" algn="l">
              <a:lnSpc>
                <a:spcPts val="3780"/>
              </a:lnSpc>
              <a:buAutoNum type="arabicPeriod"/>
            </a:pPr>
            <a:r>
              <a:rPr lang="en-US" sz="2700">
                <a:solidFill>
                  <a:srgbClr val="3A855D"/>
                </a:solidFill>
                <a:latin typeface="Canva Sans"/>
                <a:ea typeface="Canva Sans"/>
                <a:cs typeface="Canva Sans"/>
                <a:sym typeface="Canva Sans"/>
              </a:rPr>
              <a:t>The most significant gap between wages and inflation occurred in 2021-2023, impacting purchasing power</a:t>
            </a:r>
          </a:p>
          <a:p>
            <a:pPr algn="l">
              <a:lnSpc>
                <a:spcPts val="3780"/>
              </a:lnSpc>
            </a:pPr>
            <a:endParaRPr lang="en-US" sz="2700">
              <a:solidFill>
                <a:srgbClr val="3A855D"/>
              </a:solidFill>
              <a:latin typeface="Canva Sans"/>
              <a:ea typeface="Canva Sans"/>
              <a:cs typeface="Canva Sans"/>
              <a:sym typeface="Canva Sans"/>
            </a:endParaRPr>
          </a:p>
        </p:txBody>
      </p:sp>
      <p:sp>
        <p:nvSpPr>
          <p:cNvPr id="19" name="Freeform 19"/>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8"/>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1028700" y="2210704"/>
            <a:ext cx="8176834" cy="5490941"/>
          </a:xfrm>
          <a:custGeom>
            <a:avLst/>
            <a:gdLst/>
            <a:ahLst/>
            <a:cxnLst/>
            <a:rect l="l" t="t" r="r" b="b"/>
            <a:pathLst>
              <a:path w="8176834" h="5490941">
                <a:moveTo>
                  <a:pt x="0" y="0"/>
                </a:moveTo>
                <a:lnTo>
                  <a:pt x="8176834" y="0"/>
                </a:lnTo>
                <a:lnTo>
                  <a:pt x="8176834" y="5490942"/>
                </a:lnTo>
                <a:lnTo>
                  <a:pt x="0" y="5490942"/>
                </a:lnTo>
                <a:lnTo>
                  <a:pt x="0" y="0"/>
                </a:lnTo>
                <a:close/>
              </a:path>
            </a:pathLst>
          </a:custGeom>
          <a:blipFill>
            <a:blip r:embed="rId7"/>
            <a:stretch>
              <a:fillRect t="-7963"/>
            </a:stretch>
          </a:blipFill>
        </p:spPr>
        <p:txBody>
          <a:bodyPr/>
          <a:lstStyle/>
          <a:p>
            <a:endParaRPr lang="en-US"/>
          </a:p>
        </p:txBody>
      </p:sp>
      <p:sp>
        <p:nvSpPr>
          <p:cNvPr id="5" name="Freeform 5"/>
          <p:cNvSpPr/>
          <p:nvPr/>
        </p:nvSpPr>
        <p:spPr>
          <a:xfrm>
            <a:off x="11377484" y="4654322"/>
            <a:ext cx="5881816" cy="4603978"/>
          </a:xfrm>
          <a:custGeom>
            <a:avLst/>
            <a:gdLst/>
            <a:ahLst/>
            <a:cxnLst/>
            <a:rect l="l" t="t" r="r" b="b"/>
            <a:pathLst>
              <a:path w="5881816" h="4603978">
                <a:moveTo>
                  <a:pt x="0" y="0"/>
                </a:moveTo>
                <a:lnTo>
                  <a:pt x="5881816" y="0"/>
                </a:lnTo>
                <a:lnTo>
                  <a:pt x="5881816" y="4603978"/>
                </a:lnTo>
                <a:lnTo>
                  <a:pt x="0" y="4603978"/>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7" name="TextBox 7"/>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8" name="TextBox 8"/>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9" tooltip="https://www.bls.gov"/>
              </a:rPr>
              <a:t>U.S. Bureau of Labor Statistics</a:t>
            </a:r>
          </a:p>
        </p:txBody>
      </p:sp>
      <p:sp>
        <p:nvSpPr>
          <p:cNvPr id="9" name="TextBox 9"/>
          <p:cNvSpPr txBox="1"/>
          <p:nvPr/>
        </p:nvSpPr>
        <p:spPr>
          <a:xfrm>
            <a:off x="10987660" y="2422521"/>
            <a:ext cx="6717800" cy="931936"/>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Economy </a:t>
            </a:r>
          </a:p>
          <a:p>
            <a:pPr algn="ctr">
              <a:lnSpc>
                <a:spcPts val="3552"/>
              </a:lnSpc>
            </a:pPr>
            <a:r>
              <a:rPr lang="en-US" sz="3700" b="1" spc="-303">
                <a:solidFill>
                  <a:srgbClr val="3A855D"/>
                </a:solidFill>
                <a:latin typeface="Public Sans Bold"/>
                <a:ea typeface="Public Sans Bold"/>
                <a:cs typeface="Public Sans Bold"/>
                <a:sym typeface="Public Sans Bold"/>
              </a:rPr>
              <a:t>(2015-2019)</a:t>
            </a:r>
          </a:p>
        </p:txBody>
      </p:sp>
      <p:sp>
        <p:nvSpPr>
          <p:cNvPr id="10" name="Freeform 10"/>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1028700" y="2210704"/>
            <a:ext cx="8176834" cy="5490941"/>
          </a:xfrm>
          <a:custGeom>
            <a:avLst/>
            <a:gdLst/>
            <a:ahLst/>
            <a:cxnLst/>
            <a:rect l="l" t="t" r="r" b="b"/>
            <a:pathLst>
              <a:path w="8176834" h="5490941">
                <a:moveTo>
                  <a:pt x="0" y="0"/>
                </a:moveTo>
                <a:lnTo>
                  <a:pt x="8176834" y="0"/>
                </a:lnTo>
                <a:lnTo>
                  <a:pt x="8176834" y="5490942"/>
                </a:lnTo>
                <a:lnTo>
                  <a:pt x="0" y="5490942"/>
                </a:lnTo>
                <a:lnTo>
                  <a:pt x="0" y="0"/>
                </a:lnTo>
                <a:close/>
              </a:path>
            </a:pathLst>
          </a:custGeom>
          <a:blipFill>
            <a:blip r:embed="rId7"/>
            <a:stretch>
              <a:fillRect t="-9384"/>
            </a:stretch>
          </a:blipFill>
        </p:spPr>
        <p:txBody>
          <a:bodyPr/>
          <a:lstStyle/>
          <a:p>
            <a:endParaRPr lang="en-US"/>
          </a:p>
        </p:txBody>
      </p:sp>
      <p:sp>
        <p:nvSpPr>
          <p:cNvPr id="5" name="TextBox 5"/>
          <p:cNvSpPr txBox="1"/>
          <p:nvPr/>
        </p:nvSpPr>
        <p:spPr>
          <a:xfrm>
            <a:off x="11570200" y="3650615"/>
            <a:ext cx="6717800" cy="3798570"/>
          </a:xfrm>
          <a:prstGeom prst="rect">
            <a:avLst/>
          </a:prstGeom>
        </p:spPr>
        <p:txBody>
          <a:bodyPr lIns="0" tIns="0" rIns="0" bIns="0" rtlCol="0" anchor="t">
            <a:spAutoFit/>
          </a:bodyPr>
          <a:lstStyle/>
          <a:p>
            <a:pPr algn="l">
              <a:lnSpc>
                <a:spcPts val="3780"/>
              </a:lnSpc>
            </a:pPr>
            <a:r>
              <a:rPr lang="en-US" sz="2700">
                <a:solidFill>
                  <a:srgbClr val="3A855D"/>
                </a:solidFill>
                <a:latin typeface="Canva Sans"/>
                <a:ea typeface="Canva Sans"/>
                <a:cs typeface="Canva Sans"/>
                <a:sym typeface="Canva Sans"/>
              </a:rPr>
              <a:t>Higher Inflation &amp; Unemployment (2020-2024): Inflation and unemployment spiked, signaling economic instability.</a:t>
            </a:r>
          </a:p>
          <a:p>
            <a:pPr algn="l">
              <a:lnSpc>
                <a:spcPts val="3780"/>
              </a:lnSpc>
            </a:pPr>
            <a:r>
              <a:rPr lang="en-US" sz="2700">
                <a:solidFill>
                  <a:srgbClr val="3A855D"/>
                </a:solidFill>
                <a:latin typeface="Canva Sans"/>
                <a:ea typeface="Canva Sans"/>
                <a:cs typeface="Canva Sans"/>
                <a:sym typeface="Canva Sans"/>
              </a:rPr>
              <a:t>Slower Wage Growth: Wages lagged behind rising costs, reducing real income gains.</a:t>
            </a:r>
          </a:p>
          <a:p>
            <a:pPr algn="l">
              <a:lnSpc>
                <a:spcPts val="3780"/>
              </a:lnSpc>
            </a:pPr>
            <a:endParaRPr lang="en-US" sz="2700">
              <a:solidFill>
                <a:srgbClr val="3A855D"/>
              </a:solidFill>
              <a:latin typeface="Canva Sans"/>
              <a:ea typeface="Canva Sans"/>
              <a:cs typeface="Canva Sans"/>
              <a:sym typeface="Canva Sans"/>
            </a:endParaRPr>
          </a:p>
        </p:txBody>
      </p:sp>
      <p:sp>
        <p:nvSpPr>
          <p:cNvPr id="6" name="Freeform 6"/>
          <p:cNvSpPr/>
          <p:nvPr/>
        </p:nvSpPr>
        <p:spPr>
          <a:xfrm>
            <a:off x="10987660" y="3698932"/>
            <a:ext cx="503269" cy="503269"/>
          </a:xfrm>
          <a:custGeom>
            <a:avLst/>
            <a:gdLst/>
            <a:ahLst/>
            <a:cxnLst/>
            <a:rect l="l" t="t" r="r" b="b"/>
            <a:pathLst>
              <a:path w="503269" h="503269">
                <a:moveTo>
                  <a:pt x="0" y="0"/>
                </a:moveTo>
                <a:lnTo>
                  <a:pt x="503269" y="0"/>
                </a:lnTo>
                <a:lnTo>
                  <a:pt x="503269" y="503269"/>
                </a:lnTo>
                <a:lnTo>
                  <a:pt x="0" y="503269"/>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8" name="TextBox 8"/>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9" name="TextBox 9"/>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9" tooltip="https://www.bls.gov"/>
              </a:rPr>
              <a:t>U.S. Bureau of Labor Statistics</a:t>
            </a:r>
          </a:p>
        </p:txBody>
      </p:sp>
      <p:sp>
        <p:nvSpPr>
          <p:cNvPr id="10" name="TextBox 10"/>
          <p:cNvSpPr txBox="1"/>
          <p:nvPr/>
        </p:nvSpPr>
        <p:spPr>
          <a:xfrm>
            <a:off x="10987660" y="2422521"/>
            <a:ext cx="6717800" cy="931936"/>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Economy </a:t>
            </a:r>
          </a:p>
          <a:p>
            <a:pPr algn="ctr">
              <a:lnSpc>
                <a:spcPts val="3552"/>
              </a:lnSpc>
            </a:pPr>
            <a:r>
              <a:rPr lang="en-US" sz="3700" b="1" spc="-303">
                <a:solidFill>
                  <a:srgbClr val="3A855D"/>
                </a:solidFill>
                <a:latin typeface="Public Sans Bold"/>
                <a:ea typeface="Public Sans Bold"/>
                <a:cs typeface="Public Sans Bold"/>
                <a:sym typeface="Public Sans Bold"/>
              </a:rPr>
              <a:t>(2020-2024)</a:t>
            </a:r>
          </a:p>
        </p:txBody>
      </p:sp>
      <p:sp>
        <p:nvSpPr>
          <p:cNvPr id="11" name="Freeform 11"/>
          <p:cNvSpPr/>
          <p:nvPr/>
        </p:nvSpPr>
        <p:spPr>
          <a:xfrm>
            <a:off x="10987660" y="5578475"/>
            <a:ext cx="503269" cy="503269"/>
          </a:xfrm>
          <a:custGeom>
            <a:avLst/>
            <a:gdLst/>
            <a:ahLst/>
            <a:cxnLst/>
            <a:rect l="l" t="t" r="r" b="b"/>
            <a:pathLst>
              <a:path w="503269" h="503269">
                <a:moveTo>
                  <a:pt x="0" y="0"/>
                </a:moveTo>
                <a:lnTo>
                  <a:pt x="503269" y="0"/>
                </a:lnTo>
                <a:lnTo>
                  <a:pt x="503269" y="503269"/>
                </a:lnTo>
                <a:lnTo>
                  <a:pt x="0" y="503269"/>
                </a:lnTo>
                <a:lnTo>
                  <a:pt x="0" y="0"/>
                </a:lnTo>
                <a:close/>
              </a:path>
            </a:pathLst>
          </a:custGeom>
          <a:blipFill>
            <a:blip r:embed="rId8"/>
            <a:stretch>
              <a:fillRect/>
            </a:stretch>
          </a:blipFill>
        </p:spPr>
        <p:txBody>
          <a:bodyPr/>
          <a:lstStyle/>
          <a:p>
            <a:endParaRPr lang="en-US"/>
          </a:p>
        </p:txBody>
      </p:sp>
      <p:sp>
        <p:nvSpPr>
          <p:cNvPr id="12" name="Freeform 12"/>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522385" y="2138872"/>
            <a:ext cx="11301259" cy="5890781"/>
          </a:xfrm>
          <a:custGeom>
            <a:avLst/>
            <a:gdLst/>
            <a:ahLst/>
            <a:cxnLst/>
            <a:rect l="l" t="t" r="r" b="b"/>
            <a:pathLst>
              <a:path w="11301259" h="5890781">
                <a:moveTo>
                  <a:pt x="0" y="0"/>
                </a:moveTo>
                <a:lnTo>
                  <a:pt x="11301259" y="0"/>
                </a:lnTo>
                <a:lnTo>
                  <a:pt x="11301259" y="5890782"/>
                </a:lnTo>
                <a:lnTo>
                  <a:pt x="0" y="5890782"/>
                </a:lnTo>
                <a:lnTo>
                  <a:pt x="0" y="0"/>
                </a:lnTo>
                <a:close/>
              </a:path>
            </a:pathLst>
          </a:custGeom>
          <a:blipFill>
            <a:blip r:embed="rId7"/>
            <a:stretch>
              <a:fillRect/>
            </a:stretch>
          </a:blipFill>
        </p:spPr>
        <p:txBody>
          <a:bodyPr/>
          <a:lstStyle/>
          <a:p>
            <a:endParaRPr lang="en-US"/>
          </a:p>
        </p:txBody>
      </p:sp>
      <p:sp>
        <p:nvSpPr>
          <p:cNvPr id="5" name="Freeform 5"/>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515901" y="651964"/>
            <a:ext cx="14034066" cy="58484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Q2: How do wage disparities affect unemployment rate?</a:t>
            </a:r>
          </a:p>
        </p:txBody>
      </p:sp>
      <p:sp>
        <p:nvSpPr>
          <p:cNvPr id="7" name="TextBox 7"/>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8" name="TextBox 8"/>
          <p:cNvSpPr txBox="1"/>
          <p:nvPr/>
        </p:nvSpPr>
        <p:spPr>
          <a:xfrm>
            <a:off x="11990270" y="2081722"/>
            <a:ext cx="6297730" cy="3740800"/>
          </a:xfrm>
          <a:prstGeom prst="rect">
            <a:avLst/>
          </a:prstGeom>
        </p:spPr>
        <p:txBody>
          <a:bodyPr lIns="0" tIns="0" rIns="0" bIns="0" rtlCol="0" anchor="t">
            <a:spAutoFit/>
          </a:bodyPr>
          <a:lstStyle/>
          <a:p>
            <a:pPr marL="577408" lvl="1" indent="-288704" algn="l">
              <a:lnSpc>
                <a:spcPts val="3744"/>
              </a:lnSpc>
              <a:buFont typeface="Arial"/>
              <a:buChar char="•"/>
            </a:pPr>
            <a:r>
              <a:rPr lang="en-US" sz="2674" b="1">
                <a:solidFill>
                  <a:srgbClr val="3A855D"/>
                </a:solidFill>
                <a:latin typeface="Canva Sans Bold"/>
                <a:ea typeface="Canva Sans Bold"/>
                <a:cs typeface="Canva Sans Bold"/>
                <a:sym typeface="Canva Sans Bold"/>
              </a:rPr>
              <a:t>Inverse relationship:</a:t>
            </a:r>
            <a:r>
              <a:rPr lang="en-US" sz="2674">
                <a:solidFill>
                  <a:srgbClr val="3A855D"/>
                </a:solidFill>
                <a:latin typeface="Canva Sans"/>
                <a:ea typeface="Canva Sans"/>
                <a:cs typeface="Canva Sans"/>
                <a:sym typeface="Canva Sans"/>
              </a:rPr>
              <a:t> Higher wage growth generally leads to lower unemployment.</a:t>
            </a:r>
          </a:p>
          <a:p>
            <a:pPr marL="577408" lvl="1" indent="-288704" algn="l">
              <a:lnSpc>
                <a:spcPts val="3744"/>
              </a:lnSpc>
              <a:buFont typeface="Arial"/>
              <a:buChar char="•"/>
            </a:pPr>
            <a:r>
              <a:rPr lang="en-US" sz="2674" b="1">
                <a:solidFill>
                  <a:srgbClr val="3A855D"/>
                </a:solidFill>
                <a:latin typeface="Canva Sans Bold"/>
                <a:ea typeface="Canva Sans Bold"/>
                <a:cs typeface="Canva Sans Bold"/>
                <a:sym typeface="Canva Sans Bold"/>
              </a:rPr>
              <a:t>2022 anomaly:</a:t>
            </a:r>
            <a:r>
              <a:rPr lang="en-US" sz="2674">
                <a:solidFill>
                  <a:srgbClr val="3A855D"/>
                </a:solidFill>
                <a:latin typeface="Canva Sans"/>
                <a:ea typeface="Canva Sans"/>
                <a:cs typeface="Canva Sans"/>
                <a:sym typeface="Canva Sans"/>
              </a:rPr>
              <a:t> A sharp unemployment spike (8.1%) likely due to a </a:t>
            </a:r>
            <a:r>
              <a:rPr lang="en-US" sz="2674" b="1">
                <a:solidFill>
                  <a:srgbClr val="3A855D"/>
                </a:solidFill>
                <a:latin typeface="Canva Sans Bold"/>
                <a:ea typeface="Canva Sans Bold"/>
                <a:cs typeface="Canva Sans Bold"/>
                <a:sym typeface="Canva Sans Bold"/>
              </a:rPr>
              <a:t>post-pandemic recession</a:t>
            </a:r>
            <a:r>
              <a:rPr lang="en-US" sz="2674">
                <a:solidFill>
                  <a:srgbClr val="3A855D"/>
                </a:solidFill>
                <a:latin typeface="Canva Sans"/>
                <a:ea typeface="Canva Sans"/>
                <a:cs typeface="Canva Sans"/>
                <a:sym typeface="Canva Sans"/>
              </a:rPr>
              <a:t>, or economic disruptions</a:t>
            </a:r>
          </a:p>
          <a:p>
            <a:pPr algn="ctr">
              <a:lnSpc>
                <a:spcPts val="3884"/>
              </a:lnSpc>
            </a:pPr>
            <a:endParaRPr lang="en-US" sz="2674">
              <a:solidFill>
                <a:srgbClr val="3A855D"/>
              </a:solidFill>
              <a:latin typeface="Canva Sans"/>
              <a:ea typeface="Canva Sans"/>
              <a:cs typeface="Canva Sans"/>
              <a:sym typeface="Canva Sans"/>
            </a:endParaRPr>
          </a:p>
        </p:txBody>
      </p:sp>
      <p:sp>
        <p:nvSpPr>
          <p:cNvPr id="9" name="TextBox 9"/>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9" tooltip="https://www.bls.gov"/>
              </a:rPr>
              <a:t>U.S. Bureau of Labor Statistics</a:t>
            </a:r>
          </a:p>
        </p:txBody>
      </p:sp>
      <p:sp>
        <p:nvSpPr>
          <p:cNvPr id="10" name="Freeform 10"/>
          <p:cNvSpPr/>
          <p:nvPr/>
        </p:nvSpPr>
        <p:spPr>
          <a:xfrm>
            <a:off x="13291558" y="6727397"/>
            <a:ext cx="3967742" cy="3106073"/>
          </a:xfrm>
          <a:custGeom>
            <a:avLst/>
            <a:gdLst/>
            <a:ahLst/>
            <a:cxnLst/>
            <a:rect l="l" t="t" r="r" b="b"/>
            <a:pathLst>
              <a:path w="3967742" h="3106073">
                <a:moveTo>
                  <a:pt x="0" y="0"/>
                </a:moveTo>
                <a:lnTo>
                  <a:pt x="3967742" y="0"/>
                </a:lnTo>
                <a:lnTo>
                  <a:pt x="3967742" y="3106073"/>
                </a:lnTo>
                <a:lnTo>
                  <a:pt x="0" y="3106073"/>
                </a:lnTo>
                <a:lnTo>
                  <a:pt x="0" y="0"/>
                </a:lnTo>
                <a:close/>
              </a:path>
            </a:pathLst>
          </a:custGeom>
          <a:blipFill>
            <a:blip r:embed="rId10"/>
            <a:stretch>
              <a:fillRect l="-462" r="-462" b="-1848"/>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2536324" y="2138872"/>
            <a:ext cx="8077972" cy="5978331"/>
          </a:xfrm>
          <a:custGeom>
            <a:avLst/>
            <a:gdLst/>
            <a:ahLst/>
            <a:cxnLst/>
            <a:rect l="l" t="t" r="r" b="b"/>
            <a:pathLst>
              <a:path w="8077972" h="5978331">
                <a:moveTo>
                  <a:pt x="0" y="0"/>
                </a:moveTo>
                <a:lnTo>
                  <a:pt x="8077972" y="0"/>
                </a:lnTo>
                <a:lnTo>
                  <a:pt x="8077972" y="5978331"/>
                </a:lnTo>
                <a:lnTo>
                  <a:pt x="0" y="5978331"/>
                </a:lnTo>
                <a:lnTo>
                  <a:pt x="0" y="0"/>
                </a:lnTo>
                <a:close/>
              </a:path>
            </a:pathLst>
          </a:custGeom>
          <a:blipFill>
            <a:blip r:embed="rId7"/>
            <a:stretch>
              <a:fillRect l="-259" r="-259"/>
            </a:stretch>
          </a:blipFill>
        </p:spPr>
        <p:txBody>
          <a:bodyPr/>
          <a:lstStyle/>
          <a:p>
            <a:endParaRPr lang="en-US"/>
          </a:p>
        </p:txBody>
      </p:sp>
      <p:sp>
        <p:nvSpPr>
          <p:cNvPr id="5" name="TextBox 5"/>
          <p:cNvSpPr txBox="1"/>
          <p:nvPr/>
        </p:nvSpPr>
        <p:spPr>
          <a:xfrm>
            <a:off x="11990270" y="2081722"/>
            <a:ext cx="6297730" cy="6074425"/>
          </a:xfrm>
          <a:prstGeom prst="rect">
            <a:avLst/>
          </a:prstGeom>
        </p:spPr>
        <p:txBody>
          <a:bodyPr lIns="0" tIns="0" rIns="0" bIns="0" rtlCol="0" anchor="t">
            <a:spAutoFit/>
          </a:bodyPr>
          <a:lstStyle/>
          <a:p>
            <a:pPr marL="577408" lvl="1" indent="-288704" algn="l">
              <a:lnSpc>
                <a:spcPts val="3744"/>
              </a:lnSpc>
              <a:buFont typeface="Arial"/>
              <a:buChar char="•"/>
            </a:pPr>
            <a:r>
              <a:rPr lang="en-US" sz="2674" b="1">
                <a:solidFill>
                  <a:srgbClr val="3A855D"/>
                </a:solidFill>
                <a:latin typeface="Canva Sans Bold"/>
                <a:ea typeface="Canva Sans Bold"/>
                <a:cs typeface="Canva Sans Bold"/>
                <a:sym typeface="Canva Sans Bold"/>
              </a:rPr>
              <a:t>Concentrates Wealth at the Top:</a:t>
            </a:r>
            <a:r>
              <a:rPr lang="en-US" sz="2674">
                <a:solidFill>
                  <a:srgbClr val="3A855D"/>
                </a:solidFill>
                <a:latin typeface="Canva Sans"/>
                <a:ea typeface="Canva Sans"/>
                <a:cs typeface="Canva Sans"/>
                <a:sym typeface="Canva Sans"/>
              </a:rPr>
              <a:t> Low wage growth keeps income concentrated among the top 10%.</a:t>
            </a:r>
          </a:p>
          <a:p>
            <a:pPr marL="577408" lvl="1" indent="-288704" algn="l">
              <a:lnSpc>
                <a:spcPts val="3744"/>
              </a:lnSpc>
              <a:buFont typeface="Arial"/>
              <a:buChar char="•"/>
            </a:pPr>
            <a:r>
              <a:rPr lang="en-US" sz="2674" b="1">
                <a:solidFill>
                  <a:srgbClr val="3A855D"/>
                </a:solidFill>
                <a:latin typeface="Canva Sans Bold"/>
                <a:ea typeface="Canva Sans Bold"/>
                <a:cs typeface="Canva Sans Bold"/>
                <a:sym typeface="Canva Sans Bold"/>
              </a:rPr>
              <a:t>Limits Income Distribution for the Bottom 50%:</a:t>
            </a:r>
            <a:r>
              <a:rPr lang="en-US" sz="2674">
                <a:solidFill>
                  <a:srgbClr val="3A855D"/>
                </a:solidFill>
                <a:latin typeface="Canva Sans"/>
                <a:ea typeface="Canva Sans"/>
                <a:cs typeface="Canva Sans"/>
                <a:sym typeface="Canva Sans"/>
              </a:rPr>
              <a:t>  Wage growth benefit lower-income groups, reducing inequality.</a:t>
            </a:r>
          </a:p>
          <a:p>
            <a:pPr marL="577408" lvl="1" indent="-288704" algn="l">
              <a:lnSpc>
                <a:spcPts val="3744"/>
              </a:lnSpc>
              <a:buFont typeface="Arial"/>
              <a:buChar char="•"/>
            </a:pPr>
            <a:r>
              <a:rPr lang="en-US" sz="2674" b="1">
                <a:solidFill>
                  <a:srgbClr val="3A855D"/>
                </a:solidFill>
                <a:latin typeface="Canva Sans Bold"/>
                <a:ea typeface="Canva Sans Bold"/>
                <a:cs typeface="Canva Sans Bold"/>
                <a:sym typeface="Canva Sans Bold"/>
              </a:rPr>
              <a:t>Inflation Worsens Inequality:</a:t>
            </a:r>
            <a:r>
              <a:rPr lang="en-US" sz="2674">
                <a:solidFill>
                  <a:srgbClr val="3A855D"/>
                </a:solidFill>
                <a:latin typeface="Canva Sans"/>
                <a:ea typeface="Canva Sans"/>
                <a:cs typeface="Canva Sans"/>
                <a:sym typeface="Canva Sans"/>
              </a:rPr>
              <a:t> Rising prices benefit the wealthy more, increasing disparity.</a:t>
            </a:r>
          </a:p>
          <a:p>
            <a:pPr algn="l">
              <a:lnSpc>
                <a:spcPts val="3744"/>
              </a:lnSpc>
            </a:pPr>
            <a:r>
              <a:rPr lang="en-US" sz="2674">
                <a:solidFill>
                  <a:srgbClr val="3A855D"/>
                </a:solidFill>
                <a:latin typeface="Canva Sans"/>
                <a:ea typeface="Canva Sans"/>
                <a:cs typeface="Canva Sans"/>
                <a:sym typeface="Canva Sans"/>
              </a:rPr>
              <a:t> </a:t>
            </a:r>
          </a:p>
          <a:p>
            <a:pPr algn="l">
              <a:lnSpc>
                <a:spcPts val="3744"/>
              </a:lnSpc>
            </a:pPr>
            <a:endParaRPr lang="en-US" sz="2674">
              <a:solidFill>
                <a:srgbClr val="3A855D"/>
              </a:solidFill>
              <a:latin typeface="Canva Sans"/>
              <a:ea typeface="Canva Sans"/>
              <a:cs typeface="Canva Sans"/>
              <a:sym typeface="Canva Sans"/>
            </a:endParaRPr>
          </a:p>
          <a:p>
            <a:pPr algn="ctr">
              <a:lnSpc>
                <a:spcPts val="3884"/>
              </a:lnSpc>
            </a:pPr>
            <a:endParaRPr lang="en-US" sz="2674">
              <a:solidFill>
                <a:srgbClr val="3A855D"/>
              </a:solidFill>
              <a:latin typeface="Canva Sans"/>
              <a:ea typeface="Canva Sans"/>
              <a:cs typeface="Canva Sans"/>
              <a:sym typeface="Canva Sans"/>
            </a:endParaRPr>
          </a:p>
        </p:txBody>
      </p:sp>
      <p:sp>
        <p:nvSpPr>
          <p:cNvPr id="6" name="Freeform 6"/>
          <p:cNvSpPr/>
          <p:nvPr/>
        </p:nvSpPr>
        <p:spPr>
          <a:xfrm>
            <a:off x="12095045" y="2062672"/>
            <a:ext cx="496903" cy="496903"/>
          </a:xfrm>
          <a:custGeom>
            <a:avLst/>
            <a:gdLst/>
            <a:ahLst/>
            <a:cxnLst/>
            <a:rect l="l" t="t" r="r" b="b"/>
            <a:pathLst>
              <a:path w="496903" h="496903">
                <a:moveTo>
                  <a:pt x="0" y="0"/>
                </a:moveTo>
                <a:lnTo>
                  <a:pt x="496902" y="0"/>
                </a:lnTo>
                <a:lnTo>
                  <a:pt x="496902" y="496903"/>
                </a:lnTo>
                <a:lnTo>
                  <a:pt x="0" y="496903"/>
                </a:lnTo>
                <a:lnTo>
                  <a:pt x="0" y="0"/>
                </a:lnTo>
                <a:close/>
              </a:path>
            </a:pathLst>
          </a:custGeom>
          <a:blipFill>
            <a:blip r:embed="rId8"/>
            <a:stretch>
              <a:fillRect/>
            </a:stretch>
          </a:blipFill>
        </p:spPr>
        <p:txBody>
          <a:bodyPr/>
          <a:lstStyle/>
          <a:p>
            <a:endParaRPr lang="en-US"/>
          </a:p>
        </p:txBody>
      </p:sp>
      <p:sp>
        <p:nvSpPr>
          <p:cNvPr id="7" name="Freeform 7"/>
          <p:cNvSpPr/>
          <p:nvPr/>
        </p:nvSpPr>
        <p:spPr>
          <a:xfrm>
            <a:off x="12095045" y="3509424"/>
            <a:ext cx="496903" cy="496903"/>
          </a:xfrm>
          <a:custGeom>
            <a:avLst/>
            <a:gdLst/>
            <a:ahLst/>
            <a:cxnLst/>
            <a:rect l="l" t="t" r="r" b="b"/>
            <a:pathLst>
              <a:path w="496903" h="496903">
                <a:moveTo>
                  <a:pt x="0" y="0"/>
                </a:moveTo>
                <a:lnTo>
                  <a:pt x="496902" y="0"/>
                </a:lnTo>
                <a:lnTo>
                  <a:pt x="496902" y="496902"/>
                </a:lnTo>
                <a:lnTo>
                  <a:pt x="0" y="496902"/>
                </a:lnTo>
                <a:lnTo>
                  <a:pt x="0" y="0"/>
                </a:lnTo>
                <a:close/>
              </a:path>
            </a:pathLst>
          </a:custGeom>
          <a:blipFill>
            <a:blip r:embed="rId8"/>
            <a:stretch>
              <a:fillRect/>
            </a:stretch>
          </a:blipFill>
        </p:spPr>
        <p:txBody>
          <a:bodyPr/>
          <a:lstStyle/>
          <a:p>
            <a:endParaRPr lang="en-US"/>
          </a:p>
        </p:txBody>
      </p:sp>
      <p:sp>
        <p:nvSpPr>
          <p:cNvPr id="8" name="Freeform 8"/>
          <p:cNvSpPr/>
          <p:nvPr/>
        </p:nvSpPr>
        <p:spPr>
          <a:xfrm>
            <a:off x="12095045" y="5330825"/>
            <a:ext cx="496903" cy="496903"/>
          </a:xfrm>
          <a:custGeom>
            <a:avLst/>
            <a:gdLst/>
            <a:ahLst/>
            <a:cxnLst/>
            <a:rect l="l" t="t" r="r" b="b"/>
            <a:pathLst>
              <a:path w="496903" h="496903">
                <a:moveTo>
                  <a:pt x="0" y="0"/>
                </a:moveTo>
                <a:lnTo>
                  <a:pt x="496902" y="0"/>
                </a:lnTo>
                <a:lnTo>
                  <a:pt x="496902" y="496902"/>
                </a:lnTo>
                <a:lnTo>
                  <a:pt x="0" y="496902"/>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515901" y="642439"/>
            <a:ext cx="14034066" cy="581796"/>
          </a:xfrm>
          <a:prstGeom prst="rect">
            <a:avLst/>
          </a:prstGeom>
        </p:spPr>
        <p:txBody>
          <a:bodyPr lIns="0" tIns="0" rIns="0" bIns="0" rtlCol="0" anchor="t">
            <a:spAutoFit/>
          </a:bodyPr>
          <a:lstStyle/>
          <a:p>
            <a:pPr algn="ctr">
              <a:lnSpc>
                <a:spcPts val="4224"/>
              </a:lnSpc>
            </a:pPr>
            <a:r>
              <a:rPr lang="en-US" sz="4400" spc="-360">
                <a:solidFill>
                  <a:srgbClr val="3A855D"/>
                </a:solidFill>
                <a:latin typeface="Public Sans"/>
                <a:ea typeface="Public Sans"/>
                <a:cs typeface="Public Sans"/>
                <a:sym typeface="Public Sans"/>
              </a:rPr>
              <a:t>Q2: Impact of Wage Disparity on Economic Inequality</a:t>
            </a:r>
          </a:p>
        </p:txBody>
      </p:sp>
      <p:sp>
        <p:nvSpPr>
          <p:cNvPr id="10" name="TextBox 10"/>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11" name="TextBox 11"/>
          <p:cNvSpPr txBox="1"/>
          <p:nvPr/>
        </p:nvSpPr>
        <p:spPr>
          <a:xfrm>
            <a:off x="1835306" y="8404432"/>
            <a:ext cx="6260534" cy="939800"/>
          </a:xfrm>
          <a:prstGeom prst="rect">
            <a:avLst/>
          </a:prstGeom>
        </p:spPr>
        <p:txBody>
          <a:bodyPr lIns="0" tIns="0" rIns="0" bIns="0" rtlCol="0" anchor="t">
            <a:spAutoFit/>
          </a:bodyPr>
          <a:lstStyle/>
          <a:p>
            <a:pPr algn="ctr">
              <a:lnSpc>
                <a:spcPts val="2940"/>
              </a:lnSpc>
            </a:pPr>
            <a:r>
              <a:rPr lang="en-US" sz="2100">
                <a:solidFill>
                  <a:srgbClr val="3A855D"/>
                </a:solidFill>
                <a:latin typeface="Canva Sans"/>
                <a:ea typeface="Canva Sans"/>
                <a:cs typeface="Canva Sans"/>
                <a:sym typeface="Canva Sans"/>
              </a:rPr>
              <a:t>  </a:t>
            </a:r>
            <a:r>
              <a:rPr lang="en-US" sz="2100" b="1">
                <a:solidFill>
                  <a:srgbClr val="3A855D"/>
                </a:solidFill>
                <a:latin typeface="Canva Sans Bold"/>
                <a:ea typeface="Canva Sans Bold"/>
                <a:cs typeface="Canva Sans Bold"/>
                <a:sym typeface="Canva Sans Bold"/>
              </a:rPr>
              <a:t>Data Source:</a:t>
            </a:r>
            <a:r>
              <a:rPr lang="en-US" sz="2100">
                <a:solidFill>
                  <a:srgbClr val="3A855D"/>
                </a:solidFill>
                <a:latin typeface="Canva Sans"/>
                <a:ea typeface="Canva Sans"/>
                <a:cs typeface="Canva Sans"/>
                <a:sym typeface="Canva Sans"/>
              </a:rPr>
              <a:t>  </a:t>
            </a:r>
            <a:r>
              <a:rPr lang="en-US" sz="2100">
                <a:solidFill>
                  <a:srgbClr val="3A855D"/>
                </a:solidFill>
                <a:latin typeface="Canva Sans"/>
                <a:ea typeface="Canva Sans"/>
                <a:cs typeface="Canva Sans"/>
                <a:sym typeface="Canva Sans"/>
                <a:hlinkClick r:id="rId9" tooltip="https://wid.world"/>
              </a:rPr>
              <a:t>World Inequality Database</a:t>
            </a:r>
          </a:p>
          <a:p>
            <a:pPr algn="ctr">
              <a:lnSpc>
                <a:spcPts val="4759"/>
              </a:lnSpc>
            </a:pPr>
            <a:endParaRPr lang="en-US" sz="2100">
              <a:solidFill>
                <a:srgbClr val="3A855D"/>
              </a:solidFill>
              <a:latin typeface="Canva Sans"/>
              <a:ea typeface="Canva Sans"/>
              <a:cs typeface="Canva Sans"/>
              <a:sym typeface="Canva Sans"/>
              <a:hlinkClick r:id="rId9" tooltip="https://wid.world"/>
            </a:endParaRPr>
          </a:p>
        </p:txBody>
      </p:sp>
      <p:sp>
        <p:nvSpPr>
          <p:cNvPr id="12" name="Freeform 12"/>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rot="-7974600">
            <a:off x="177178" y="-161376"/>
            <a:ext cx="1703043" cy="2771224"/>
          </a:xfrm>
          <a:custGeom>
            <a:avLst/>
            <a:gdLst/>
            <a:ahLst/>
            <a:cxnLst/>
            <a:rect l="l" t="t" r="r" b="b"/>
            <a:pathLst>
              <a:path w="1703043" h="2771224">
                <a:moveTo>
                  <a:pt x="0" y="0"/>
                </a:moveTo>
                <a:lnTo>
                  <a:pt x="1703044" y="0"/>
                </a:lnTo>
                <a:lnTo>
                  <a:pt x="1703044"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6412948">
            <a:off x="15301472" y="8363732"/>
            <a:ext cx="3383874" cy="2848607"/>
          </a:xfrm>
          <a:custGeom>
            <a:avLst/>
            <a:gdLst/>
            <a:ahLst/>
            <a:cxnLst/>
            <a:rect l="l" t="t" r="r" b="b"/>
            <a:pathLst>
              <a:path w="3383874" h="2848607">
                <a:moveTo>
                  <a:pt x="0" y="0"/>
                </a:moveTo>
                <a:lnTo>
                  <a:pt x="3383874" y="0"/>
                </a:lnTo>
                <a:lnTo>
                  <a:pt x="3383874"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744907" y="2433580"/>
            <a:ext cx="11078737" cy="4306859"/>
          </a:xfrm>
          <a:custGeom>
            <a:avLst/>
            <a:gdLst/>
            <a:ahLst/>
            <a:cxnLst/>
            <a:rect l="l" t="t" r="r" b="b"/>
            <a:pathLst>
              <a:path w="11078737" h="4306859">
                <a:moveTo>
                  <a:pt x="0" y="0"/>
                </a:moveTo>
                <a:lnTo>
                  <a:pt x="11078737" y="0"/>
                </a:lnTo>
                <a:lnTo>
                  <a:pt x="11078737" y="4306859"/>
                </a:lnTo>
                <a:lnTo>
                  <a:pt x="0" y="4306859"/>
                </a:lnTo>
                <a:lnTo>
                  <a:pt x="0" y="0"/>
                </a:lnTo>
                <a:close/>
              </a:path>
            </a:pathLst>
          </a:custGeom>
          <a:blipFill>
            <a:blip r:embed="rId7"/>
            <a:stretch>
              <a:fillRect/>
            </a:stretch>
          </a:blipFill>
        </p:spPr>
        <p:txBody>
          <a:bodyPr/>
          <a:lstStyle/>
          <a:p>
            <a:endParaRPr lang="en-US"/>
          </a:p>
        </p:txBody>
      </p:sp>
      <p:sp>
        <p:nvSpPr>
          <p:cNvPr id="5" name="TextBox 5"/>
          <p:cNvSpPr txBox="1"/>
          <p:nvPr/>
        </p:nvSpPr>
        <p:spPr>
          <a:xfrm>
            <a:off x="1515901" y="642439"/>
            <a:ext cx="14034066" cy="581796"/>
          </a:xfrm>
          <a:prstGeom prst="rect">
            <a:avLst/>
          </a:prstGeom>
        </p:spPr>
        <p:txBody>
          <a:bodyPr lIns="0" tIns="0" rIns="0" bIns="0" rtlCol="0" anchor="t">
            <a:spAutoFit/>
          </a:bodyPr>
          <a:lstStyle/>
          <a:p>
            <a:pPr algn="ctr">
              <a:lnSpc>
                <a:spcPts val="4224"/>
              </a:lnSpc>
            </a:pPr>
            <a:r>
              <a:rPr lang="en-US" sz="4400" spc="-360">
                <a:solidFill>
                  <a:srgbClr val="3A855D"/>
                </a:solidFill>
                <a:latin typeface="Public Sans"/>
                <a:ea typeface="Public Sans"/>
                <a:cs typeface="Public Sans"/>
                <a:sym typeface="Public Sans"/>
              </a:rPr>
              <a:t>Q3: Economic Stability Indicators</a:t>
            </a: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TextBox 7"/>
          <p:cNvSpPr txBox="1"/>
          <p:nvPr/>
        </p:nvSpPr>
        <p:spPr>
          <a:xfrm>
            <a:off x="11990270" y="2081722"/>
            <a:ext cx="6297730" cy="7941325"/>
          </a:xfrm>
          <a:prstGeom prst="rect">
            <a:avLst/>
          </a:prstGeom>
        </p:spPr>
        <p:txBody>
          <a:bodyPr lIns="0" tIns="0" rIns="0" bIns="0" rtlCol="0" anchor="t">
            <a:spAutoFit/>
          </a:bodyPr>
          <a:lstStyle/>
          <a:p>
            <a:pPr marL="577408" lvl="1" indent="-288704" algn="l">
              <a:lnSpc>
                <a:spcPts val="3744"/>
              </a:lnSpc>
              <a:buFont typeface="Arial"/>
              <a:buChar char="•"/>
            </a:pPr>
            <a:r>
              <a:rPr lang="en-US" sz="2674" b="1">
                <a:solidFill>
                  <a:srgbClr val="3A855D"/>
                </a:solidFill>
                <a:latin typeface="Canva Sans Bold"/>
                <a:ea typeface="Canva Sans Bold"/>
                <a:cs typeface="Canva Sans Bold"/>
                <a:sym typeface="Canva Sans Bold"/>
              </a:rPr>
              <a:t>📈 Inflation Spike (2022): </a:t>
            </a:r>
            <a:r>
              <a:rPr lang="en-US" sz="2674">
                <a:solidFill>
                  <a:srgbClr val="3A855D"/>
                </a:solidFill>
                <a:latin typeface="Canva Sans"/>
                <a:ea typeface="Canva Sans"/>
                <a:cs typeface="Canva Sans"/>
                <a:sym typeface="Canva Sans"/>
              </a:rPr>
              <a:t>Inflation peaked in 2022, outpacing wage growth and reducing purchasing power.</a:t>
            </a:r>
          </a:p>
          <a:p>
            <a:pPr algn="l">
              <a:lnSpc>
                <a:spcPts val="3744"/>
              </a:lnSpc>
            </a:pPr>
            <a:endParaRPr lang="en-US" sz="2674">
              <a:solidFill>
                <a:srgbClr val="3A855D"/>
              </a:solidFill>
              <a:latin typeface="Canva Sans"/>
              <a:ea typeface="Canva Sans"/>
              <a:cs typeface="Canva Sans"/>
              <a:sym typeface="Canva Sans"/>
            </a:endParaRPr>
          </a:p>
          <a:p>
            <a:pPr marL="577408" lvl="1" indent="-288704" algn="l">
              <a:lnSpc>
                <a:spcPts val="3744"/>
              </a:lnSpc>
              <a:buFont typeface="Arial"/>
              <a:buChar char="•"/>
            </a:pPr>
            <a:r>
              <a:rPr lang="en-US" sz="2674" b="1">
                <a:solidFill>
                  <a:srgbClr val="3A855D"/>
                </a:solidFill>
                <a:latin typeface="Canva Sans Bold"/>
                <a:ea typeface="Canva Sans Bold"/>
                <a:cs typeface="Canva Sans Bold"/>
                <a:sym typeface="Canva Sans Bold"/>
              </a:rPr>
              <a:t>📉 Real Wage Decline: </a:t>
            </a:r>
            <a:r>
              <a:rPr lang="en-US" sz="2674">
                <a:solidFill>
                  <a:srgbClr val="3A855D"/>
                </a:solidFill>
                <a:latin typeface="Canva Sans"/>
                <a:ea typeface="Canva Sans"/>
                <a:cs typeface="Canva Sans"/>
                <a:sym typeface="Canva Sans"/>
              </a:rPr>
              <a:t>Real wage growth turned negative in 2022, with only slight recovery afterward.</a:t>
            </a:r>
          </a:p>
          <a:p>
            <a:pPr algn="l">
              <a:lnSpc>
                <a:spcPts val="3744"/>
              </a:lnSpc>
            </a:pPr>
            <a:endParaRPr lang="en-US" sz="2674">
              <a:solidFill>
                <a:srgbClr val="3A855D"/>
              </a:solidFill>
              <a:latin typeface="Canva Sans"/>
              <a:ea typeface="Canva Sans"/>
              <a:cs typeface="Canva Sans"/>
              <a:sym typeface="Canva Sans"/>
            </a:endParaRPr>
          </a:p>
          <a:p>
            <a:pPr marL="577408" lvl="1" indent="-288704" algn="l">
              <a:lnSpc>
                <a:spcPts val="3744"/>
              </a:lnSpc>
              <a:buFont typeface="Arial"/>
              <a:buChar char="•"/>
            </a:pPr>
            <a:r>
              <a:rPr lang="en-US" sz="2674" b="1">
                <a:solidFill>
                  <a:srgbClr val="3A855D"/>
                </a:solidFill>
                <a:latin typeface="Canva Sans Bold"/>
                <a:ea typeface="Canva Sans Bold"/>
                <a:cs typeface="Canva Sans Bold"/>
                <a:sym typeface="Canva Sans Bold"/>
              </a:rPr>
              <a:t>💼 Unemployment Fluctuation: </a:t>
            </a:r>
            <a:r>
              <a:rPr lang="en-US" sz="2674">
                <a:solidFill>
                  <a:srgbClr val="3A855D"/>
                </a:solidFill>
                <a:latin typeface="Canva Sans"/>
                <a:ea typeface="Canva Sans"/>
                <a:cs typeface="Canva Sans"/>
                <a:sym typeface="Canva Sans"/>
              </a:rPr>
              <a:t>Unemployment fell until 2021, spiked in 2022, then recovered by 2024.</a:t>
            </a:r>
          </a:p>
          <a:p>
            <a:pPr algn="l">
              <a:lnSpc>
                <a:spcPts val="3744"/>
              </a:lnSpc>
            </a:pPr>
            <a:r>
              <a:rPr lang="en-US" sz="2674">
                <a:solidFill>
                  <a:srgbClr val="3A855D"/>
                </a:solidFill>
                <a:latin typeface="Canva Sans"/>
                <a:ea typeface="Canva Sans"/>
                <a:cs typeface="Canva Sans"/>
                <a:sym typeface="Canva Sans"/>
              </a:rPr>
              <a:t> </a:t>
            </a:r>
          </a:p>
          <a:p>
            <a:pPr algn="l">
              <a:lnSpc>
                <a:spcPts val="3744"/>
              </a:lnSpc>
            </a:pPr>
            <a:endParaRPr lang="en-US" sz="2674">
              <a:solidFill>
                <a:srgbClr val="3A855D"/>
              </a:solidFill>
              <a:latin typeface="Canva Sans"/>
              <a:ea typeface="Canva Sans"/>
              <a:cs typeface="Canva Sans"/>
              <a:sym typeface="Canva Sans"/>
            </a:endParaRPr>
          </a:p>
          <a:p>
            <a:pPr algn="ctr">
              <a:lnSpc>
                <a:spcPts val="3884"/>
              </a:lnSpc>
            </a:pPr>
            <a:endParaRPr lang="en-US" sz="2674">
              <a:solidFill>
                <a:srgbClr val="3A855D"/>
              </a:solidFill>
              <a:latin typeface="Canva Sans"/>
              <a:ea typeface="Canva Sans"/>
              <a:cs typeface="Canva Sans"/>
              <a:sym typeface="Canva Sans"/>
            </a:endParaRPr>
          </a:p>
        </p:txBody>
      </p:sp>
      <p:sp>
        <p:nvSpPr>
          <p:cNvPr id="8" name="TextBox 8"/>
          <p:cNvSpPr txBox="1"/>
          <p:nvPr/>
        </p:nvSpPr>
        <p:spPr>
          <a:xfrm>
            <a:off x="1835306" y="8404432"/>
            <a:ext cx="6260534" cy="939800"/>
          </a:xfrm>
          <a:prstGeom prst="rect">
            <a:avLst/>
          </a:prstGeom>
        </p:spPr>
        <p:txBody>
          <a:bodyPr lIns="0" tIns="0" rIns="0" bIns="0" rtlCol="0" anchor="t">
            <a:spAutoFit/>
          </a:bodyPr>
          <a:lstStyle/>
          <a:p>
            <a:pPr algn="ctr">
              <a:lnSpc>
                <a:spcPts val="2940"/>
              </a:lnSpc>
            </a:pPr>
            <a:r>
              <a:rPr lang="en-US" sz="2100">
                <a:solidFill>
                  <a:srgbClr val="3A855D"/>
                </a:solidFill>
                <a:latin typeface="Canva Sans"/>
                <a:ea typeface="Canva Sans"/>
                <a:cs typeface="Canva Sans"/>
                <a:sym typeface="Canva Sans"/>
              </a:rPr>
              <a:t>  </a:t>
            </a:r>
            <a:r>
              <a:rPr lang="en-US" sz="2100" b="1">
                <a:solidFill>
                  <a:srgbClr val="3A855D"/>
                </a:solidFill>
                <a:latin typeface="Canva Sans Bold"/>
                <a:ea typeface="Canva Sans Bold"/>
                <a:cs typeface="Canva Sans Bold"/>
                <a:sym typeface="Canva Sans Bold"/>
              </a:rPr>
              <a:t>Data Source:</a:t>
            </a:r>
            <a:r>
              <a:rPr lang="en-US" sz="2100">
                <a:solidFill>
                  <a:srgbClr val="3A855D"/>
                </a:solidFill>
                <a:latin typeface="Canva Sans"/>
                <a:ea typeface="Canva Sans"/>
                <a:cs typeface="Canva Sans"/>
                <a:sym typeface="Canva Sans"/>
              </a:rPr>
              <a:t>  </a:t>
            </a:r>
            <a:r>
              <a:rPr lang="en-US" sz="2100">
                <a:solidFill>
                  <a:srgbClr val="3A855D"/>
                </a:solidFill>
                <a:latin typeface="Canva Sans"/>
                <a:ea typeface="Canva Sans"/>
                <a:cs typeface="Canva Sans"/>
                <a:sym typeface="Canva Sans"/>
                <a:hlinkClick r:id="rId8" tooltip="https://wid.world"/>
              </a:rPr>
              <a:t>World Inequality Database</a:t>
            </a:r>
          </a:p>
          <a:p>
            <a:pPr algn="ctr">
              <a:lnSpc>
                <a:spcPts val="4759"/>
              </a:lnSpc>
            </a:pPr>
            <a:endParaRPr lang="en-US" sz="2100">
              <a:solidFill>
                <a:srgbClr val="3A855D"/>
              </a:solidFill>
              <a:latin typeface="Canva Sans"/>
              <a:ea typeface="Canva Sans"/>
              <a:cs typeface="Canva Sans"/>
              <a:sym typeface="Canva Sans"/>
              <a:hlinkClick r:id="rId8" tooltip="https://wid.world"/>
            </a:endParaRPr>
          </a:p>
        </p:txBody>
      </p:sp>
      <p:sp>
        <p:nvSpPr>
          <p:cNvPr id="9" name="Freeform 9"/>
          <p:cNvSpPr/>
          <p:nvPr/>
        </p:nvSpPr>
        <p:spPr>
          <a:xfrm>
            <a:off x="3039275" y="39735"/>
            <a:ext cx="1701479" cy="1701479"/>
          </a:xfrm>
          <a:custGeom>
            <a:avLst/>
            <a:gdLst/>
            <a:ahLst/>
            <a:cxnLst/>
            <a:rect l="l" t="t" r="r" b="b"/>
            <a:pathLst>
              <a:path w="1701479" h="1701479">
                <a:moveTo>
                  <a:pt x="0" y="0"/>
                </a:moveTo>
                <a:lnTo>
                  <a:pt x="1701479" y="0"/>
                </a:lnTo>
                <a:lnTo>
                  <a:pt x="1701479" y="1701480"/>
                </a:lnTo>
                <a:lnTo>
                  <a:pt x="0" y="1701480"/>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rot="-5165037">
            <a:off x="664380" y="-632352"/>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6412948">
            <a:off x="15301472" y="8598744"/>
            <a:ext cx="3383874" cy="2848607"/>
          </a:xfrm>
          <a:custGeom>
            <a:avLst/>
            <a:gdLst/>
            <a:ahLst/>
            <a:cxnLst/>
            <a:rect l="l" t="t" r="r" b="b"/>
            <a:pathLst>
              <a:path w="3383874" h="2848607">
                <a:moveTo>
                  <a:pt x="0" y="0"/>
                </a:moveTo>
                <a:lnTo>
                  <a:pt x="3383874" y="0"/>
                </a:lnTo>
                <a:lnTo>
                  <a:pt x="3383874" y="2848606"/>
                </a:lnTo>
                <a:lnTo>
                  <a:pt x="0" y="284860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799671" y="2149963"/>
            <a:ext cx="10576958" cy="4521649"/>
          </a:xfrm>
          <a:custGeom>
            <a:avLst/>
            <a:gdLst/>
            <a:ahLst/>
            <a:cxnLst/>
            <a:rect l="l" t="t" r="r" b="b"/>
            <a:pathLst>
              <a:path w="10576958" h="4521649">
                <a:moveTo>
                  <a:pt x="0" y="0"/>
                </a:moveTo>
                <a:lnTo>
                  <a:pt x="10576958" y="0"/>
                </a:lnTo>
                <a:lnTo>
                  <a:pt x="10576958" y="4521650"/>
                </a:lnTo>
                <a:lnTo>
                  <a:pt x="0" y="4521650"/>
                </a:lnTo>
                <a:lnTo>
                  <a:pt x="0" y="0"/>
                </a:lnTo>
                <a:close/>
              </a:path>
            </a:pathLst>
          </a:custGeom>
          <a:blipFill>
            <a:blip r:embed="rId7"/>
            <a:stretch>
              <a:fillRect/>
            </a:stretch>
          </a:blipFill>
        </p:spPr>
        <p:txBody>
          <a:bodyPr/>
          <a:lstStyle/>
          <a:p>
            <a:endParaRPr lang="en-US"/>
          </a:p>
        </p:txBody>
      </p:sp>
      <p:sp>
        <p:nvSpPr>
          <p:cNvPr id="5" name="TextBox 5"/>
          <p:cNvSpPr txBox="1"/>
          <p:nvPr/>
        </p:nvSpPr>
        <p:spPr>
          <a:xfrm>
            <a:off x="1515901" y="642439"/>
            <a:ext cx="14034066" cy="534552"/>
          </a:xfrm>
          <a:prstGeom prst="rect">
            <a:avLst/>
          </a:prstGeom>
        </p:spPr>
        <p:txBody>
          <a:bodyPr lIns="0" tIns="0" rIns="0" bIns="0" rtlCol="0" anchor="t">
            <a:spAutoFit/>
          </a:bodyPr>
          <a:lstStyle/>
          <a:p>
            <a:pPr algn="ctr">
              <a:lnSpc>
                <a:spcPts val="3936"/>
              </a:lnSpc>
            </a:pPr>
            <a:r>
              <a:rPr lang="en-US" sz="4100" spc="-336">
                <a:solidFill>
                  <a:srgbClr val="3A855D"/>
                </a:solidFill>
                <a:latin typeface="Public Sans"/>
                <a:ea typeface="Public Sans"/>
                <a:cs typeface="Public Sans"/>
                <a:sym typeface="Public Sans"/>
              </a:rPr>
              <a:t>Q3: Productivity Growth Over Years</a:t>
            </a: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TextBox 7"/>
          <p:cNvSpPr txBox="1"/>
          <p:nvPr/>
        </p:nvSpPr>
        <p:spPr>
          <a:xfrm>
            <a:off x="11533553" y="1138892"/>
            <a:ext cx="6754447" cy="8597239"/>
          </a:xfrm>
          <a:prstGeom prst="rect">
            <a:avLst/>
          </a:prstGeom>
        </p:spPr>
        <p:txBody>
          <a:bodyPr lIns="0" tIns="0" rIns="0" bIns="0" rtlCol="0" anchor="t">
            <a:spAutoFit/>
          </a:bodyPr>
          <a:lstStyle/>
          <a:p>
            <a:pPr marL="508864" lvl="1" indent="-254432" algn="l">
              <a:lnSpc>
                <a:spcPts val="3299"/>
              </a:lnSpc>
              <a:buFont typeface="Arial"/>
              <a:buChar char="•"/>
            </a:pPr>
            <a:r>
              <a:rPr lang="en-US" sz="2356" b="1">
                <a:solidFill>
                  <a:srgbClr val="3A855D"/>
                </a:solidFill>
                <a:latin typeface="Canva Sans Bold"/>
                <a:ea typeface="Canva Sans Bold"/>
                <a:cs typeface="Canva Sans Bold"/>
                <a:sym typeface="Canva Sans Bold"/>
              </a:rPr>
              <a:t>📈 Steady Growth Until 2021: </a:t>
            </a:r>
            <a:r>
              <a:rPr lang="en-US" sz="2356">
                <a:solidFill>
                  <a:srgbClr val="3A855D"/>
                </a:solidFill>
                <a:latin typeface="Canva Sans"/>
                <a:ea typeface="Canva Sans"/>
                <a:cs typeface="Canva Sans"/>
                <a:sym typeface="Canva Sans"/>
              </a:rPr>
              <a:t>Productivity showed a consistent upward trend from 2015, peaking in 2021 at 2.1%, indicating enhanced efficiency during this period.</a:t>
            </a:r>
          </a:p>
          <a:p>
            <a:pPr algn="l">
              <a:lnSpc>
                <a:spcPts val="3299"/>
              </a:lnSpc>
            </a:pPr>
            <a:endParaRPr lang="en-US" sz="2356">
              <a:solidFill>
                <a:srgbClr val="3A855D"/>
              </a:solidFill>
              <a:latin typeface="Canva Sans"/>
              <a:ea typeface="Canva Sans"/>
              <a:cs typeface="Canva Sans"/>
              <a:sym typeface="Canva Sans"/>
            </a:endParaRPr>
          </a:p>
          <a:p>
            <a:pPr marL="508864" lvl="1" indent="-254432" algn="l">
              <a:lnSpc>
                <a:spcPts val="3299"/>
              </a:lnSpc>
              <a:buFont typeface="Arial"/>
              <a:buChar char="•"/>
            </a:pPr>
            <a:r>
              <a:rPr lang="en-US" sz="2356" b="1">
                <a:solidFill>
                  <a:srgbClr val="3A855D"/>
                </a:solidFill>
                <a:latin typeface="Canva Sans Bold"/>
                <a:ea typeface="Canva Sans Bold"/>
                <a:cs typeface="Canva Sans Bold"/>
                <a:sym typeface="Canva Sans Bold"/>
              </a:rPr>
              <a:t>📉 Post-2021 Decline: </a:t>
            </a:r>
            <a:r>
              <a:rPr lang="en-US" sz="2356">
                <a:solidFill>
                  <a:srgbClr val="3A855D"/>
                </a:solidFill>
                <a:latin typeface="Canva Sans"/>
                <a:ea typeface="Canva Sans"/>
                <a:cs typeface="Canva Sans"/>
                <a:sym typeface="Canva Sans"/>
              </a:rPr>
              <a:t>After reaching its peak, productivity growth gradually declined, falling back to 1.6% by 2024, reflecting potential economic slowdowns or reduced efficiency gains.</a:t>
            </a:r>
          </a:p>
          <a:p>
            <a:pPr algn="l">
              <a:lnSpc>
                <a:spcPts val="3299"/>
              </a:lnSpc>
            </a:pPr>
            <a:endParaRPr lang="en-US" sz="2356">
              <a:solidFill>
                <a:srgbClr val="3A855D"/>
              </a:solidFill>
              <a:latin typeface="Canva Sans"/>
              <a:ea typeface="Canva Sans"/>
              <a:cs typeface="Canva Sans"/>
              <a:sym typeface="Canva Sans"/>
            </a:endParaRPr>
          </a:p>
          <a:p>
            <a:pPr marL="508864" lvl="1" indent="-254432" algn="l">
              <a:lnSpc>
                <a:spcPts val="3299"/>
              </a:lnSpc>
              <a:buFont typeface="Arial"/>
              <a:buChar char="•"/>
            </a:pPr>
            <a:r>
              <a:rPr lang="en-US" sz="2356" b="1">
                <a:solidFill>
                  <a:srgbClr val="3A855D"/>
                </a:solidFill>
                <a:latin typeface="Canva Sans Bold"/>
                <a:ea typeface="Canva Sans Bold"/>
                <a:cs typeface="Canva Sans Bold"/>
                <a:sym typeface="Canva Sans Bold"/>
              </a:rPr>
              <a:t>⚖️ Overall Stability with Minor Fluctuations: </a:t>
            </a:r>
            <a:r>
              <a:rPr lang="en-US" sz="2356">
                <a:solidFill>
                  <a:srgbClr val="3A855D"/>
                </a:solidFill>
                <a:latin typeface="Canva Sans"/>
                <a:ea typeface="Canva Sans"/>
                <a:cs typeface="Canva Sans"/>
                <a:sym typeface="Canva Sans"/>
              </a:rPr>
              <a:t>Despite the peak and subsequent decline, productivity growth remained within a stable range of 1.2%–2.1% over the decade, highlighting moderate but consistent economic performance.</a:t>
            </a:r>
          </a:p>
          <a:p>
            <a:pPr algn="l">
              <a:lnSpc>
                <a:spcPts val="3299"/>
              </a:lnSpc>
            </a:pPr>
            <a:r>
              <a:rPr lang="en-US" sz="2356">
                <a:solidFill>
                  <a:srgbClr val="3A855D"/>
                </a:solidFill>
                <a:latin typeface="Canva Sans"/>
                <a:ea typeface="Canva Sans"/>
                <a:cs typeface="Canva Sans"/>
                <a:sym typeface="Canva Sans"/>
              </a:rPr>
              <a:t> </a:t>
            </a:r>
          </a:p>
          <a:p>
            <a:pPr algn="l">
              <a:lnSpc>
                <a:spcPts val="3299"/>
              </a:lnSpc>
            </a:pPr>
            <a:endParaRPr lang="en-US" sz="2356">
              <a:solidFill>
                <a:srgbClr val="3A855D"/>
              </a:solidFill>
              <a:latin typeface="Canva Sans"/>
              <a:ea typeface="Canva Sans"/>
              <a:cs typeface="Canva Sans"/>
              <a:sym typeface="Canva Sans"/>
            </a:endParaRPr>
          </a:p>
          <a:p>
            <a:pPr algn="ctr">
              <a:lnSpc>
                <a:spcPts val="3423"/>
              </a:lnSpc>
            </a:pPr>
            <a:endParaRPr lang="en-US" sz="2356">
              <a:solidFill>
                <a:srgbClr val="3A855D"/>
              </a:solidFill>
              <a:latin typeface="Canva Sans"/>
              <a:ea typeface="Canva Sans"/>
              <a:cs typeface="Canva Sans"/>
              <a:sym typeface="Canva Sans"/>
            </a:endParaRPr>
          </a:p>
        </p:txBody>
      </p:sp>
      <p:sp>
        <p:nvSpPr>
          <p:cNvPr id="8" name="TextBox 8"/>
          <p:cNvSpPr txBox="1"/>
          <p:nvPr/>
        </p:nvSpPr>
        <p:spPr>
          <a:xfrm>
            <a:off x="1835306" y="8404432"/>
            <a:ext cx="6260534" cy="939800"/>
          </a:xfrm>
          <a:prstGeom prst="rect">
            <a:avLst/>
          </a:prstGeom>
        </p:spPr>
        <p:txBody>
          <a:bodyPr lIns="0" tIns="0" rIns="0" bIns="0" rtlCol="0" anchor="t">
            <a:spAutoFit/>
          </a:bodyPr>
          <a:lstStyle/>
          <a:p>
            <a:pPr algn="ctr">
              <a:lnSpc>
                <a:spcPts val="2940"/>
              </a:lnSpc>
            </a:pPr>
            <a:r>
              <a:rPr lang="en-US" sz="2100">
                <a:solidFill>
                  <a:srgbClr val="3A855D"/>
                </a:solidFill>
                <a:latin typeface="Canva Sans"/>
                <a:ea typeface="Canva Sans"/>
                <a:cs typeface="Canva Sans"/>
                <a:sym typeface="Canva Sans"/>
              </a:rPr>
              <a:t>  </a:t>
            </a:r>
            <a:r>
              <a:rPr lang="en-US" sz="2100" b="1">
                <a:solidFill>
                  <a:srgbClr val="3A855D"/>
                </a:solidFill>
                <a:latin typeface="Canva Sans Bold"/>
                <a:ea typeface="Canva Sans Bold"/>
                <a:cs typeface="Canva Sans Bold"/>
                <a:sym typeface="Canva Sans Bold"/>
              </a:rPr>
              <a:t>Data Source:</a:t>
            </a:r>
            <a:r>
              <a:rPr lang="en-US" sz="2100">
                <a:solidFill>
                  <a:srgbClr val="3A855D"/>
                </a:solidFill>
                <a:latin typeface="Canva Sans"/>
                <a:ea typeface="Canva Sans"/>
                <a:cs typeface="Canva Sans"/>
                <a:sym typeface="Canva Sans"/>
              </a:rPr>
              <a:t>  </a:t>
            </a:r>
            <a:r>
              <a:rPr lang="en-US" sz="2100">
                <a:solidFill>
                  <a:srgbClr val="3A855D"/>
                </a:solidFill>
                <a:latin typeface="Canva Sans"/>
                <a:ea typeface="Canva Sans"/>
                <a:cs typeface="Canva Sans"/>
                <a:sym typeface="Canva Sans"/>
                <a:hlinkClick r:id="rId8" tooltip="https://wid.world"/>
              </a:rPr>
              <a:t>World Inequality Database</a:t>
            </a:r>
          </a:p>
          <a:p>
            <a:pPr algn="ctr">
              <a:lnSpc>
                <a:spcPts val="4759"/>
              </a:lnSpc>
            </a:pPr>
            <a:endParaRPr lang="en-US" sz="2100">
              <a:solidFill>
                <a:srgbClr val="3A855D"/>
              </a:solidFill>
              <a:latin typeface="Canva Sans"/>
              <a:ea typeface="Canva Sans"/>
              <a:cs typeface="Canva Sans"/>
              <a:sym typeface="Canva Sans"/>
              <a:hlinkClick r:id="rId8" tooltip="https://wid.world"/>
            </a:endParaRPr>
          </a:p>
        </p:txBody>
      </p:sp>
      <p:sp>
        <p:nvSpPr>
          <p:cNvPr id="9" name="Freeform 9"/>
          <p:cNvSpPr/>
          <p:nvPr/>
        </p:nvSpPr>
        <p:spPr>
          <a:xfrm>
            <a:off x="3039275" y="39735"/>
            <a:ext cx="1701479" cy="1701479"/>
          </a:xfrm>
          <a:custGeom>
            <a:avLst/>
            <a:gdLst/>
            <a:ahLst/>
            <a:cxnLst/>
            <a:rect l="l" t="t" r="r" b="b"/>
            <a:pathLst>
              <a:path w="1701479" h="1701479">
                <a:moveTo>
                  <a:pt x="0" y="0"/>
                </a:moveTo>
                <a:lnTo>
                  <a:pt x="1701479" y="0"/>
                </a:lnTo>
                <a:lnTo>
                  <a:pt x="1701479" y="1701480"/>
                </a:lnTo>
                <a:lnTo>
                  <a:pt x="0" y="1701480"/>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7313500" y="1796927"/>
            <a:ext cx="3932650" cy="4040597"/>
          </a:xfrm>
          <a:custGeom>
            <a:avLst/>
            <a:gdLst/>
            <a:ahLst/>
            <a:cxnLst/>
            <a:rect l="l" t="t" r="r" b="b"/>
            <a:pathLst>
              <a:path w="3932650" h="4040597">
                <a:moveTo>
                  <a:pt x="0" y="0"/>
                </a:moveTo>
                <a:lnTo>
                  <a:pt x="3932650" y="0"/>
                </a:lnTo>
                <a:lnTo>
                  <a:pt x="3932650" y="4040598"/>
                </a:lnTo>
                <a:lnTo>
                  <a:pt x="0" y="4040598"/>
                </a:lnTo>
                <a:lnTo>
                  <a:pt x="0" y="0"/>
                </a:lnTo>
                <a:close/>
              </a:path>
            </a:pathLst>
          </a:custGeom>
          <a:blipFill>
            <a:blip r:embed="rId3"/>
            <a:stretch>
              <a:fillRect l="-6517" t="-28261" r="-42366"/>
            </a:stretch>
          </a:blipFill>
        </p:spPr>
        <p:txBody>
          <a:bodyPr/>
          <a:lstStyle/>
          <a:p>
            <a:endParaRPr lang="en-US"/>
          </a:p>
        </p:txBody>
      </p:sp>
      <p:grpSp>
        <p:nvGrpSpPr>
          <p:cNvPr id="3" name="Group 3"/>
          <p:cNvGrpSpPr/>
          <p:nvPr/>
        </p:nvGrpSpPr>
        <p:grpSpPr>
          <a:xfrm>
            <a:off x="2319621" y="5837525"/>
            <a:ext cx="3936783" cy="3775349"/>
            <a:chOff x="0" y="0"/>
            <a:chExt cx="1102601" cy="1057387"/>
          </a:xfrm>
        </p:grpSpPr>
        <p:sp>
          <p:nvSpPr>
            <p:cNvPr id="4" name="Freeform 4"/>
            <p:cNvSpPr/>
            <p:nvPr/>
          </p:nvSpPr>
          <p:spPr>
            <a:xfrm>
              <a:off x="0" y="0"/>
              <a:ext cx="1102601" cy="1057387"/>
            </a:xfrm>
            <a:custGeom>
              <a:avLst/>
              <a:gdLst/>
              <a:ahLst/>
              <a:cxnLst/>
              <a:rect l="l" t="t" r="r" b="b"/>
              <a:pathLst>
                <a:path w="1102601" h="1057387">
                  <a:moveTo>
                    <a:pt x="29498" y="0"/>
                  </a:moveTo>
                  <a:lnTo>
                    <a:pt x="1073102" y="0"/>
                  </a:lnTo>
                  <a:cubicBezTo>
                    <a:pt x="1080926" y="0"/>
                    <a:pt x="1088429" y="3108"/>
                    <a:pt x="1093961" y="8640"/>
                  </a:cubicBezTo>
                  <a:cubicBezTo>
                    <a:pt x="1099493" y="14172"/>
                    <a:pt x="1102601" y="21675"/>
                    <a:pt x="1102601" y="29498"/>
                  </a:cubicBezTo>
                  <a:lnTo>
                    <a:pt x="1102601" y="1027888"/>
                  </a:lnTo>
                  <a:cubicBezTo>
                    <a:pt x="1102601" y="1044180"/>
                    <a:pt x="1089394" y="1057387"/>
                    <a:pt x="1073102" y="1057387"/>
                  </a:cubicBezTo>
                  <a:lnTo>
                    <a:pt x="29498" y="1057387"/>
                  </a:lnTo>
                  <a:cubicBezTo>
                    <a:pt x="13207" y="1057387"/>
                    <a:pt x="0" y="1044180"/>
                    <a:pt x="0" y="1027888"/>
                  </a:cubicBezTo>
                  <a:lnTo>
                    <a:pt x="0" y="29498"/>
                  </a:lnTo>
                  <a:cubicBezTo>
                    <a:pt x="0" y="13207"/>
                    <a:pt x="13207" y="0"/>
                    <a:pt x="29498" y="0"/>
                  </a:cubicBezTo>
                  <a:close/>
                </a:path>
              </a:pathLst>
            </a:custGeom>
            <a:solidFill>
              <a:srgbClr val="3A855D"/>
            </a:solidFill>
          </p:spPr>
          <p:txBody>
            <a:bodyPr/>
            <a:lstStyle/>
            <a:p>
              <a:endParaRPr lang="en-US"/>
            </a:p>
          </p:txBody>
        </p:sp>
        <p:sp>
          <p:nvSpPr>
            <p:cNvPr id="5" name="TextBox 5"/>
            <p:cNvSpPr txBox="1"/>
            <p:nvPr/>
          </p:nvSpPr>
          <p:spPr>
            <a:xfrm>
              <a:off x="0" y="-19050"/>
              <a:ext cx="1102601" cy="1076437"/>
            </a:xfrm>
            <a:prstGeom prst="rect">
              <a:avLst/>
            </a:prstGeom>
          </p:spPr>
          <p:txBody>
            <a:bodyPr lIns="50800" tIns="50800" rIns="50800" bIns="50800" rtlCol="0" anchor="ctr"/>
            <a:lstStyle/>
            <a:p>
              <a:pPr algn="l">
                <a:lnSpc>
                  <a:spcPts val="3125"/>
                </a:lnSpc>
              </a:pPr>
              <a:r>
                <a:rPr lang="en-US" sz="2500" spc="-205">
                  <a:solidFill>
                    <a:srgbClr val="F1F0EC"/>
                  </a:solidFill>
                  <a:latin typeface="Canva Sans"/>
                  <a:ea typeface="Canva Sans"/>
                  <a:cs typeface="Canva Sans"/>
                  <a:sym typeface="Canva Sans"/>
                </a:rPr>
                <a:t>Name:   Janani Karthikeyan</a:t>
              </a:r>
            </a:p>
            <a:p>
              <a:pPr algn="l">
                <a:lnSpc>
                  <a:spcPts val="3125"/>
                </a:lnSpc>
              </a:pPr>
              <a:endParaRPr lang="en-US" sz="2500" spc="-205">
                <a:solidFill>
                  <a:srgbClr val="F1F0EC"/>
                </a:solidFill>
                <a:latin typeface="Canva Sans"/>
                <a:ea typeface="Canva Sans"/>
                <a:cs typeface="Canva Sans"/>
                <a:sym typeface="Canva Sans"/>
              </a:endParaRPr>
            </a:p>
            <a:p>
              <a:pPr algn="l">
                <a:lnSpc>
                  <a:spcPts val="3125"/>
                </a:lnSpc>
              </a:pPr>
              <a:r>
                <a:rPr lang="en-US" sz="2500" spc="-205">
                  <a:solidFill>
                    <a:srgbClr val="F1F0EC"/>
                  </a:solidFill>
                  <a:latin typeface="Canva Sans"/>
                  <a:ea typeface="Canva Sans"/>
                  <a:cs typeface="Canva Sans"/>
                  <a:sym typeface="Canva Sans"/>
                </a:rPr>
                <a:t>Education: Master’s in Data Analytics Engineering</a:t>
              </a:r>
            </a:p>
            <a:p>
              <a:pPr algn="l">
                <a:lnSpc>
                  <a:spcPts val="3125"/>
                </a:lnSpc>
              </a:pPr>
              <a:endParaRPr lang="en-US" sz="2500" spc="-205">
                <a:solidFill>
                  <a:srgbClr val="F1F0EC"/>
                </a:solidFill>
                <a:latin typeface="Canva Sans"/>
                <a:ea typeface="Canva Sans"/>
                <a:cs typeface="Canva Sans"/>
                <a:sym typeface="Canva Sans"/>
              </a:endParaRPr>
            </a:p>
            <a:p>
              <a:pPr algn="l">
                <a:lnSpc>
                  <a:spcPts val="3125"/>
                </a:lnSpc>
              </a:pPr>
              <a:r>
                <a:rPr lang="en-US" sz="2500" spc="-205">
                  <a:solidFill>
                    <a:srgbClr val="F1F0EC"/>
                  </a:solidFill>
                  <a:latin typeface="Canva Sans"/>
                  <a:ea typeface="Canva Sans"/>
                  <a:cs typeface="Canva Sans"/>
                  <a:sym typeface="Canva Sans"/>
                </a:rPr>
                <a:t>Experience:  Data Engineer @Pfizer Inc.</a:t>
              </a:r>
            </a:p>
          </p:txBody>
        </p:sp>
      </p:grpSp>
      <p:grpSp>
        <p:nvGrpSpPr>
          <p:cNvPr id="6" name="Group 6"/>
          <p:cNvGrpSpPr/>
          <p:nvPr/>
        </p:nvGrpSpPr>
        <p:grpSpPr>
          <a:xfrm>
            <a:off x="12617750" y="5837525"/>
            <a:ext cx="3936783" cy="3775349"/>
            <a:chOff x="0" y="0"/>
            <a:chExt cx="1102601" cy="1057387"/>
          </a:xfrm>
        </p:grpSpPr>
        <p:sp>
          <p:nvSpPr>
            <p:cNvPr id="7" name="Freeform 7"/>
            <p:cNvSpPr/>
            <p:nvPr/>
          </p:nvSpPr>
          <p:spPr>
            <a:xfrm>
              <a:off x="0" y="0"/>
              <a:ext cx="1102601" cy="1057387"/>
            </a:xfrm>
            <a:custGeom>
              <a:avLst/>
              <a:gdLst/>
              <a:ahLst/>
              <a:cxnLst/>
              <a:rect l="l" t="t" r="r" b="b"/>
              <a:pathLst>
                <a:path w="1102601" h="1057387">
                  <a:moveTo>
                    <a:pt x="29498" y="0"/>
                  </a:moveTo>
                  <a:lnTo>
                    <a:pt x="1073102" y="0"/>
                  </a:lnTo>
                  <a:cubicBezTo>
                    <a:pt x="1080926" y="0"/>
                    <a:pt x="1088429" y="3108"/>
                    <a:pt x="1093961" y="8640"/>
                  </a:cubicBezTo>
                  <a:cubicBezTo>
                    <a:pt x="1099493" y="14172"/>
                    <a:pt x="1102601" y="21675"/>
                    <a:pt x="1102601" y="29498"/>
                  </a:cubicBezTo>
                  <a:lnTo>
                    <a:pt x="1102601" y="1027888"/>
                  </a:lnTo>
                  <a:cubicBezTo>
                    <a:pt x="1102601" y="1044180"/>
                    <a:pt x="1089394" y="1057387"/>
                    <a:pt x="1073102" y="1057387"/>
                  </a:cubicBezTo>
                  <a:lnTo>
                    <a:pt x="29498" y="1057387"/>
                  </a:lnTo>
                  <a:cubicBezTo>
                    <a:pt x="13207" y="1057387"/>
                    <a:pt x="0" y="1044180"/>
                    <a:pt x="0" y="1027888"/>
                  </a:cubicBezTo>
                  <a:lnTo>
                    <a:pt x="0" y="29498"/>
                  </a:lnTo>
                  <a:cubicBezTo>
                    <a:pt x="0" y="13207"/>
                    <a:pt x="13207" y="0"/>
                    <a:pt x="29498" y="0"/>
                  </a:cubicBezTo>
                  <a:close/>
                </a:path>
              </a:pathLst>
            </a:custGeom>
            <a:solidFill>
              <a:srgbClr val="3A855D"/>
            </a:solidFill>
          </p:spPr>
          <p:txBody>
            <a:bodyPr/>
            <a:lstStyle/>
            <a:p>
              <a:endParaRPr lang="en-US"/>
            </a:p>
          </p:txBody>
        </p:sp>
        <p:sp>
          <p:nvSpPr>
            <p:cNvPr id="8" name="TextBox 8"/>
            <p:cNvSpPr txBox="1"/>
            <p:nvPr/>
          </p:nvSpPr>
          <p:spPr>
            <a:xfrm>
              <a:off x="0" y="-19050"/>
              <a:ext cx="1102601" cy="1076437"/>
            </a:xfrm>
            <a:prstGeom prst="rect">
              <a:avLst/>
            </a:prstGeom>
          </p:spPr>
          <p:txBody>
            <a:bodyPr lIns="50800" tIns="50800" rIns="50800" bIns="50800" rtlCol="0" anchor="ctr"/>
            <a:lstStyle/>
            <a:p>
              <a:pPr algn="l">
                <a:lnSpc>
                  <a:spcPts val="3125"/>
                </a:lnSpc>
              </a:pPr>
              <a:r>
                <a:rPr lang="en-US" sz="2500" spc="-205">
                  <a:solidFill>
                    <a:srgbClr val="F1F0EC"/>
                  </a:solidFill>
                  <a:latin typeface="Canva Sans"/>
                  <a:ea typeface="Canva Sans"/>
                  <a:cs typeface="Canva Sans"/>
                  <a:sym typeface="Canva Sans"/>
                </a:rPr>
                <a:t>Name:  Kiran Tamilselvan</a:t>
              </a:r>
            </a:p>
            <a:p>
              <a:pPr algn="l">
                <a:lnSpc>
                  <a:spcPts val="3125"/>
                </a:lnSpc>
              </a:pPr>
              <a:endParaRPr lang="en-US" sz="2500" spc="-205">
                <a:solidFill>
                  <a:srgbClr val="F1F0EC"/>
                </a:solidFill>
                <a:latin typeface="Canva Sans"/>
                <a:ea typeface="Canva Sans"/>
                <a:cs typeface="Canva Sans"/>
                <a:sym typeface="Canva Sans"/>
              </a:endParaRPr>
            </a:p>
            <a:p>
              <a:pPr algn="l">
                <a:lnSpc>
                  <a:spcPts val="3125"/>
                </a:lnSpc>
              </a:pPr>
              <a:r>
                <a:rPr lang="en-US" sz="2500" spc="-205">
                  <a:solidFill>
                    <a:srgbClr val="F1F0EC"/>
                  </a:solidFill>
                  <a:latin typeface="Canva Sans"/>
                  <a:ea typeface="Canva Sans"/>
                  <a:cs typeface="Canva Sans"/>
                  <a:sym typeface="Canva Sans"/>
                </a:rPr>
                <a:t>Education: Master’s in Data Analytics Engineering</a:t>
              </a:r>
            </a:p>
            <a:p>
              <a:pPr algn="l">
                <a:lnSpc>
                  <a:spcPts val="3125"/>
                </a:lnSpc>
              </a:pPr>
              <a:endParaRPr lang="en-US" sz="2500" spc="-205">
                <a:solidFill>
                  <a:srgbClr val="F1F0EC"/>
                </a:solidFill>
                <a:latin typeface="Canva Sans"/>
                <a:ea typeface="Canva Sans"/>
                <a:cs typeface="Canva Sans"/>
                <a:sym typeface="Canva Sans"/>
              </a:endParaRPr>
            </a:p>
            <a:p>
              <a:pPr algn="l">
                <a:lnSpc>
                  <a:spcPts val="3125"/>
                </a:lnSpc>
              </a:pPr>
              <a:r>
                <a:rPr lang="en-US" sz="2500" spc="-205">
                  <a:solidFill>
                    <a:srgbClr val="F1F0EC"/>
                  </a:solidFill>
                  <a:latin typeface="Canva Sans"/>
                  <a:ea typeface="Canva Sans"/>
                  <a:cs typeface="Canva Sans"/>
                  <a:sym typeface="Canva Sans"/>
                </a:rPr>
                <a:t>Experience:  Cellarity- Data Scientist Coop</a:t>
              </a:r>
            </a:p>
          </p:txBody>
        </p:sp>
      </p:grpSp>
      <p:grpSp>
        <p:nvGrpSpPr>
          <p:cNvPr id="9" name="Group 9"/>
          <p:cNvGrpSpPr/>
          <p:nvPr/>
        </p:nvGrpSpPr>
        <p:grpSpPr>
          <a:xfrm>
            <a:off x="7313500" y="5837525"/>
            <a:ext cx="3936783" cy="4080452"/>
            <a:chOff x="0" y="0"/>
            <a:chExt cx="1102601" cy="1142839"/>
          </a:xfrm>
        </p:grpSpPr>
        <p:sp>
          <p:nvSpPr>
            <p:cNvPr id="10" name="Freeform 10"/>
            <p:cNvSpPr/>
            <p:nvPr/>
          </p:nvSpPr>
          <p:spPr>
            <a:xfrm>
              <a:off x="0" y="0"/>
              <a:ext cx="1102601" cy="1142839"/>
            </a:xfrm>
            <a:custGeom>
              <a:avLst/>
              <a:gdLst/>
              <a:ahLst/>
              <a:cxnLst/>
              <a:rect l="l" t="t" r="r" b="b"/>
              <a:pathLst>
                <a:path w="1102601" h="1142839">
                  <a:moveTo>
                    <a:pt x="29498" y="0"/>
                  </a:moveTo>
                  <a:lnTo>
                    <a:pt x="1073102" y="0"/>
                  </a:lnTo>
                  <a:cubicBezTo>
                    <a:pt x="1080926" y="0"/>
                    <a:pt x="1088429" y="3108"/>
                    <a:pt x="1093961" y="8640"/>
                  </a:cubicBezTo>
                  <a:cubicBezTo>
                    <a:pt x="1099493" y="14172"/>
                    <a:pt x="1102601" y="21675"/>
                    <a:pt x="1102601" y="29498"/>
                  </a:cubicBezTo>
                  <a:lnTo>
                    <a:pt x="1102601" y="1113341"/>
                  </a:lnTo>
                  <a:cubicBezTo>
                    <a:pt x="1102601" y="1129632"/>
                    <a:pt x="1089394" y="1142839"/>
                    <a:pt x="1073102" y="1142839"/>
                  </a:cubicBezTo>
                  <a:lnTo>
                    <a:pt x="29498" y="1142839"/>
                  </a:lnTo>
                  <a:cubicBezTo>
                    <a:pt x="13207" y="1142839"/>
                    <a:pt x="0" y="1129632"/>
                    <a:pt x="0" y="1113341"/>
                  </a:cubicBezTo>
                  <a:lnTo>
                    <a:pt x="0" y="29498"/>
                  </a:lnTo>
                  <a:cubicBezTo>
                    <a:pt x="0" y="13207"/>
                    <a:pt x="13207" y="0"/>
                    <a:pt x="29498" y="0"/>
                  </a:cubicBezTo>
                  <a:close/>
                </a:path>
              </a:pathLst>
            </a:custGeom>
            <a:solidFill>
              <a:srgbClr val="3A855D"/>
            </a:solidFill>
          </p:spPr>
          <p:txBody>
            <a:bodyPr/>
            <a:lstStyle/>
            <a:p>
              <a:endParaRPr lang="en-US"/>
            </a:p>
          </p:txBody>
        </p:sp>
        <p:sp>
          <p:nvSpPr>
            <p:cNvPr id="11" name="TextBox 11"/>
            <p:cNvSpPr txBox="1"/>
            <p:nvPr/>
          </p:nvSpPr>
          <p:spPr>
            <a:xfrm>
              <a:off x="0" y="-19050"/>
              <a:ext cx="1102601" cy="1161889"/>
            </a:xfrm>
            <a:prstGeom prst="rect">
              <a:avLst/>
            </a:prstGeom>
          </p:spPr>
          <p:txBody>
            <a:bodyPr lIns="50800" tIns="50800" rIns="50800" bIns="50800" rtlCol="0" anchor="ctr"/>
            <a:lstStyle/>
            <a:p>
              <a:pPr algn="l">
                <a:lnSpc>
                  <a:spcPts val="3125"/>
                </a:lnSpc>
              </a:pPr>
              <a:endParaRPr/>
            </a:p>
            <a:p>
              <a:pPr algn="l">
                <a:lnSpc>
                  <a:spcPts val="3125"/>
                </a:lnSpc>
              </a:pPr>
              <a:r>
                <a:rPr lang="en-US" sz="2500" spc="-205">
                  <a:solidFill>
                    <a:srgbClr val="F1F0EC"/>
                  </a:solidFill>
                  <a:latin typeface="Canva Sans"/>
                  <a:ea typeface="Canva Sans"/>
                  <a:cs typeface="Canva Sans"/>
                  <a:sym typeface="Canva Sans"/>
                </a:rPr>
                <a:t>Name: Bagheshri Suresh Kumar</a:t>
              </a:r>
            </a:p>
            <a:p>
              <a:pPr algn="l">
                <a:lnSpc>
                  <a:spcPts val="3125"/>
                </a:lnSpc>
              </a:pPr>
              <a:endParaRPr lang="en-US" sz="2500" spc="-205">
                <a:solidFill>
                  <a:srgbClr val="F1F0EC"/>
                </a:solidFill>
                <a:latin typeface="Canva Sans"/>
                <a:ea typeface="Canva Sans"/>
                <a:cs typeface="Canva Sans"/>
                <a:sym typeface="Canva Sans"/>
              </a:endParaRPr>
            </a:p>
            <a:p>
              <a:pPr algn="l">
                <a:lnSpc>
                  <a:spcPts val="3125"/>
                </a:lnSpc>
              </a:pPr>
              <a:r>
                <a:rPr lang="en-US" sz="2500" spc="-205">
                  <a:solidFill>
                    <a:srgbClr val="F1F0EC"/>
                  </a:solidFill>
                  <a:latin typeface="Canva Sans"/>
                  <a:ea typeface="Canva Sans"/>
                  <a:cs typeface="Canva Sans"/>
                  <a:sym typeface="Canva Sans"/>
                </a:rPr>
                <a:t>Education: Master’s in Data Analytics Engineering</a:t>
              </a:r>
            </a:p>
            <a:p>
              <a:pPr algn="l">
                <a:lnSpc>
                  <a:spcPts val="3125"/>
                </a:lnSpc>
              </a:pPr>
              <a:endParaRPr lang="en-US" sz="2500" spc="-205">
                <a:solidFill>
                  <a:srgbClr val="F1F0EC"/>
                </a:solidFill>
                <a:latin typeface="Canva Sans"/>
                <a:ea typeface="Canva Sans"/>
                <a:cs typeface="Canva Sans"/>
                <a:sym typeface="Canva Sans"/>
              </a:endParaRPr>
            </a:p>
            <a:p>
              <a:pPr algn="l">
                <a:lnSpc>
                  <a:spcPts val="3125"/>
                </a:lnSpc>
              </a:pPr>
              <a:r>
                <a:rPr lang="en-US" sz="2500" spc="-205">
                  <a:solidFill>
                    <a:srgbClr val="F1F0EC"/>
                  </a:solidFill>
                  <a:latin typeface="Canva Sans"/>
                  <a:ea typeface="Canva Sans"/>
                  <a:cs typeface="Canva Sans"/>
                  <a:sym typeface="Canva Sans"/>
                </a:rPr>
                <a:t>Experience: Data Scientist -Nurturebox,  World Bank Group </a:t>
              </a:r>
            </a:p>
          </p:txBody>
        </p:sp>
      </p:grpSp>
      <p:sp>
        <p:nvSpPr>
          <p:cNvPr id="12" name="Freeform 12"/>
          <p:cNvSpPr/>
          <p:nvPr/>
        </p:nvSpPr>
        <p:spPr>
          <a:xfrm>
            <a:off x="12617750" y="1839920"/>
            <a:ext cx="3942560" cy="3997605"/>
          </a:xfrm>
          <a:custGeom>
            <a:avLst/>
            <a:gdLst/>
            <a:ahLst/>
            <a:cxnLst/>
            <a:rect l="l" t="t" r="r" b="b"/>
            <a:pathLst>
              <a:path w="3942560" h="3997605">
                <a:moveTo>
                  <a:pt x="0" y="0"/>
                </a:moveTo>
                <a:lnTo>
                  <a:pt x="3942560" y="0"/>
                </a:lnTo>
                <a:lnTo>
                  <a:pt x="3942560" y="3997605"/>
                </a:lnTo>
                <a:lnTo>
                  <a:pt x="0" y="3997605"/>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1727690" y="653602"/>
            <a:ext cx="14832620" cy="893071"/>
          </a:xfrm>
          <a:prstGeom prst="rect">
            <a:avLst/>
          </a:prstGeom>
        </p:spPr>
        <p:txBody>
          <a:bodyPr lIns="0" tIns="0" rIns="0" bIns="0" rtlCol="0" anchor="t">
            <a:spAutoFit/>
          </a:bodyPr>
          <a:lstStyle/>
          <a:p>
            <a:pPr algn="ctr">
              <a:lnSpc>
                <a:spcPts val="6528"/>
              </a:lnSpc>
            </a:pPr>
            <a:r>
              <a:rPr lang="en-US" sz="6800" spc="-557">
                <a:solidFill>
                  <a:srgbClr val="3A855D"/>
                </a:solidFill>
                <a:latin typeface="Public Sans"/>
                <a:ea typeface="Public Sans"/>
                <a:cs typeface="Public Sans"/>
                <a:sym typeface="Public Sans"/>
              </a:rPr>
              <a:t>Team</a:t>
            </a:r>
          </a:p>
        </p:txBody>
      </p:sp>
      <p:sp>
        <p:nvSpPr>
          <p:cNvPr id="14" name="Freeform 14"/>
          <p:cNvSpPr/>
          <p:nvPr/>
        </p:nvSpPr>
        <p:spPr>
          <a:xfrm>
            <a:off x="2376184" y="1796927"/>
            <a:ext cx="3880219" cy="4040597"/>
          </a:xfrm>
          <a:custGeom>
            <a:avLst/>
            <a:gdLst/>
            <a:ahLst/>
            <a:cxnLst/>
            <a:rect l="l" t="t" r="r" b="b"/>
            <a:pathLst>
              <a:path w="3880219" h="4040597">
                <a:moveTo>
                  <a:pt x="0" y="0"/>
                </a:moveTo>
                <a:lnTo>
                  <a:pt x="3880220" y="0"/>
                </a:lnTo>
                <a:lnTo>
                  <a:pt x="3880220" y="4040598"/>
                </a:lnTo>
                <a:lnTo>
                  <a:pt x="0" y="4040598"/>
                </a:lnTo>
                <a:lnTo>
                  <a:pt x="0" y="0"/>
                </a:lnTo>
                <a:close/>
              </a:path>
            </a:pathLst>
          </a:custGeom>
          <a:blipFill>
            <a:blip r:embed="rId5"/>
            <a:stretch>
              <a:fillRect l="-44910" r="-40439"/>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733924" y="6971250"/>
            <a:ext cx="21755848" cy="4174349"/>
            <a:chOff x="0" y="0"/>
            <a:chExt cx="7796805" cy="1495993"/>
          </a:xfrm>
        </p:grpSpPr>
        <p:sp>
          <p:nvSpPr>
            <p:cNvPr id="3" name="Freeform 3"/>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txBody>
            <a:bodyPr/>
            <a:lstStyle/>
            <a:p>
              <a:endParaRPr lang="en-US"/>
            </a:p>
          </p:txBody>
        </p:sp>
        <p:sp>
          <p:nvSpPr>
            <p:cNvPr id="4" name="TextBox 4"/>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txBody>
          <a:bodyPr/>
          <a:lstStyle/>
          <a:p>
            <a:endParaRPr lang="en-US"/>
          </a:p>
        </p:txBody>
      </p:sp>
      <p:sp>
        <p:nvSpPr>
          <p:cNvPr id="6" name="Freeform 6"/>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8" name="Freeform 8"/>
          <p:cNvSpPr/>
          <p:nvPr/>
        </p:nvSpPr>
        <p:spPr>
          <a:xfrm>
            <a:off x="7547729" y="2091451"/>
            <a:ext cx="3192542" cy="3052049"/>
          </a:xfrm>
          <a:custGeom>
            <a:avLst/>
            <a:gdLst/>
            <a:ahLst/>
            <a:cxnLst/>
            <a:rect l="l" t="t" r="r" b="b"/>
            <a:pathLst>
              <a:path w="3192542" h="3052049">
                <a:moveTo>
                  <a:pt x="0" y="0"/>
                </a:moveTo>
                <a:lnTo>
                  <a:pt x="3192542" y="0"/>
                </a:lnTo>
                <a:lnTo>
                  <a:pt x="3192542" y="3052049"/>
                </a:lnTo>
                <a:lnTo>
                  <a:pt x="0" y="3052049"/>
                </a:lnTo>
                <a:lnTo>
                  <a:pt x="0" y="0"/>
                </a:lnTo>
                <a:close/>
              </a:path>
            </a:pathLst>
          </a:custGeom>
          <a:blipFill>
            <a:blip r:embed="rId8"/>
            <a:stretch>
              <a:fillRect l="-49724" t="-76346" r="-49394" b="-31938"/>
            </a:stretch>
          </a:blipFill>
        </p:spPr>
        <p:txBody>
          <a:bodyPr/>
          <a:lstStyle/>
          <a:p>
            <a:endParaRPr lang="en-US"/>
          </a:p>
        </p:txBody>
      </p:sp>
      <p:sp>
        <p:nvSpPr>
          <p:cNvPr id="9" name="TextBox 9"/>
          <p:cNvSpPr txBox="1"/>
          <p:nvPr/>
        </p:nvSpPr>
        <p:spPr>
          <a:xfrm>
            <a:off x="3597139" y="779096"/>
            <a:ext cx="11093721" cy="1312355"/>
          </a:xfrm>
          <a:prstGeom prst="rect">
            <a:avLst/>
          </a:prstGeom>
        </p:spPr>
        <p:txBody>
          <a:bodyPr lIns="0" tIns="0" rIns="0" bIns="0" rtlCol="0" anchor="t">
            <a:spAutoFit/>
          </a:bodyPr>
          <a:lstStyle/>
          <a:p>
            <a:pPr algn="ctr">
              <a:lnSpc>
                <a:spcPts val="9447"/>
              </a:lnSpc>
            </a:pPr>
            <a:r>
              <a:rPr lang="en-US" sz="10859" spc="-890">
                <a:solidFill>
                  <a:srgbClr val="3A855D"/>
                </a:solidFill>
                <a:latin typeface="Public Sans"/>
                <a:ea typeface="Public Sans"/>
                <a:cs typeface="Public Sans"/>
                <a:sym typeface="Public Sans"/>
              </a:rPr>
              <a:t>Thank you !</a:t>
            </a:r>
          </a:p>
        </p:txBody>
      </p:sp>
      <p:sp>
        <p:nvSpPr>
          <p:cNvPr id="10" name="TextBox 10"/>
          <p:cNvSpPr txBox="1"/>
          <p:nvPr/>
        </p:nvSpPr>
        <p:spPr>
          <a:xfrm>
            <a:off x="3597139" y="5529093"/>
            <a:ext cx="11093721" cy="609600"/>
          </a:xfrm>
          <a:prstGeom prst="rect">
            <a:avLst/>
          </a:prstGeom>
        </p:spPr>
        <p:txBody>
          <a:bodyPr lIns="0" tIns="0" rIns="0" bIns="0" rtlCol="0" anchor="t">
            <a:spAutoFit/>
          </a:bodyPr>
          <a:lstStyle/>
          <a:p>
            <a:pPr algn="ctr">
              <a:lnSpc>
                <a:spcPts val="4350"/>
              </a:lnSpc>
            </a:pPr>
            <a:r>
              <a:rPr lang="en-US" sz="5000" spc="-410">
                <a:solidFill>
                  <a:srgbClr val="3A855D"/>
                </a:solidFill>
                <a:latin typeface="Public Sans"/>
                <a:ea typeface="Public Sans"/>
                <a:cs typeface="Public Sans"/>
                <a:sym typeface="Public Sans"/>
              </a:rPr>
              <a:t>Give us your feedback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BD733-0AEA-D606-D9F5-8C854A1F7A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009E12-1A75-48A2-8339-467FD44E535D}"/>
              </a:ext>
            </a:extLst>
          </p:cNvPr>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3746D68F-3F8D-7390-DA10-1E43B0315135}"/>
              </a:ext>
            </a:extLst>
          </p:cNvPr>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TextBox 6">
            <a:extLst>
              <a:ext uri="{FF2B5EF4-FFF2-40B4-BE49-F238E27FC236}">
                <a16:creationId xmlns:a16="http://schemas.microsoft.com/office/drawing/2014/main" id="{EFCBE8EB-F2D3-7659-B119-D92C6CF5D65D}"/>
              </a:ext>
            </a:extLst>
          </p:cNvPr>
          <p:cNvSpPr txBox="1"/>
          <p:nvPr/>
        </p:nvSpPr>
        <p:spPr>
          <a:xfrm>
            <a:off x="2122205" y="1387302"/>
            <a:ext cx="14034066" cy="555024"/>
          </a:xfrm>
          <a:prstGeom prst="rect">
            <a:avLst/>
          </a:prstGeom>
        </p:spPr>
        <p:txBody>
          <a:bodyPr lIns="0" tIns="0" rIns="0" bIns="0" rtlCol="0" anchor="t">
            <a:spAutoFit/>
          </a:bodyPr>
          <a:lstStyle/>
          <a:p>
            <a:pPr algn="ctr">
              <a:lnSpc>
                <a:spcPts val="4320"/>
              </a:lnSpc>
            </a:pPr>
            <a:r>
              <a:rPr lang="en-US" sz="4800" b="1" spc="-303" dirty="0">
                <a:solidFill>
                  <a:srgbClr val="3A855D"/>
                </a:solidFill>
                <a:latin typeface="Public Sans Bold"/>
                <a:ea typeface="Public Sans Bold"/>
                <a:cs typeface="Public Sans Bold"/>
                <a:sym typeface="Public Sans Bold"/>
              </a:rPr>
              <a:t>OUR 3 KEY RESEARCH QUESTIONS</a:t>
            </a:r>
          </a:p>
        </p:txBody>
      </p:sp>
      <p:sp>
        <p:nvSpPr>
          <p:cNvPr id="7" name="TextBox 7">
            <a:extLst>
              <a:ext uri="{FF2B5EF4-FFF2-40B4-BE49-F238E27FC236}">
                <a16:creationId xmlns:a16="http://schemas.microsoft.com/office/drawing/2014/main" id="{055AA6E0-AAC3-3DB5-C225-80660A5B24B5}"/>
              </a:ext>
            </a:extLst>
          </p:cNvPr>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9" name="TextBox 9">
            <a:extLst>
              <a:ext uri="{FF2B5EF4-FFF2-40B4-BE49-F238E27FC236}">
                <a16:creationId xmlns:a16="http://schemas.microsoft.com/office/drawing/2014/main" id="{93B653F4-385F-A945-B3CA-97A90A874489}"/>
              </a:ext>
            </a:extLst>
          </p:cNvPr>
          <p:cNvSpPr txBox="1"/>
          <p:nvPr/>
        </p:nvSpPr>
        <p:spPr>
          <a:xfrm>
            <a:off x="1676400" y="2350343"/>
            <a:ext cx="15087600" cy="6656951"/>
          </a:xfrm>
          <a:prstGeom prst="rect">
            <a:avLst/>
          </a:prstGeom>
        </p:spPr>
        <p:txBody>
          <a:bodyPr wrap="square" lIns="0" tIns="0" rIns="0" bIns="0" rtlCol="0" anchor="t">
            <a:spAutoFit/>
          </a:bodyPr>
          <a:lstStyle/>
          <a:p>
            <a:pPr marL="742950" indent="-742950" algn="just">
              <a:lnSpc>
                <a:spcPct val="200000"/>
              </a:lnSpc>
              <a:buAutoNum type="arabicPeriod"/>
            </a:pPr>
            <a:r>
              <a:rPr lang="en-US" sz="3700" spc="-303" dirty="0">
                <a:solidFill>
                  <a:srgbClr val="3A855D"/>
                </a:solidFill>
                <a:latin typeface="Public Sans" panose="020B0604020202020204" charset="0"/>
                <a:ea typeface="Public Sans Bold"/>
                <a:cs typeface="Public Sans Bold"/>
                <a:sym typeface="Public Sans Bold"/>
              </a:rPr>
              <a:t>How have wages grown from 2015 to 2024, and are they keeping up with inflation? </a:t>
            </a:r>
          </a:p>
          <a:p>
            <a:pPr marL="742950" indent="-742950" algn="just">
              <a:lnSpc>
                <a:spcPct val="200000"/>
              </a:lnSpc>
              <a:buAutoNum type="arabicPeriod"/>
            </a:pPr>
            <a:r>
              <a:rPr lang="en-US" sz="3700" spc="-303" dirty="0">
                <a:solidFill>
                  <a:srgbClr val="3A855D"/>
                </a:solidFill>
                <a:latin typeface="Public Sans" panose="020B0604020202020204" charset="0"/>
                <a:ea typeface="Public Sans Bold"/>
                <a:cs typeface="Public Sans Bold"/>
                <a:sym typeface="Public Sans Bold"/>
              </a:rPr>
              <a:t>How do wage disparities affect unemployment rates and economic inequality?</a:t>
            </a:r>
          </a:p>
          <a:p>
            <a:pPr marL="742950" indent="-742950" algn="just">
              <a:lnSpc>
                <a:spcPct val="200000"/>
              </a:lnSpc>
              <a:buAutoNum type="arabicPeriod"/>
            </a:pPr>
            <a:r>
              <a:rPr lang="en-US" sz="3700" spc="-303" dirty="0">
                <a:solidFill>
                  <a:srgbClr val="3A855D"/>
                </a:solidFill>
                <a:latin typeface="Public Sans" panose="020B0604020202020204" charset="0"/>
                <a:ea typeface="Public Sans Bold"/>
                <a:cs typeface="Public Sans Bold"/>
                <a:sym typeface="Public Sans Bold"/>
              </a:rPr>
              <a:t>What trends can be observed in employment costs, productivity, and overall economic stability?</a:t>
            </a:r>
          </a:p>
          <a:p>
            <a:pPr algn="just">
              <a:lnSpc>
                <a:spcPct val="200000"/>
              </a:lnSpc>
            </a:pPr>
            <a:endParaRPr lang="en-US" sz="3700" b="1" spc="-303" dirty="0">
              <a:solidFill>
                <a:srgbClr val="3A855D"/>
              </a:solidFill>
              <a:latin typeface="Public Sans Bold"/>
              <a:ea typeface="Public Sans Bold"/>
              <a:cs typeface="Public Sans Bold"/>
              <a:sym typeface="Public Sans Bold"/>
            </a:endParaRPr>
          </a:p>
        </p:txBody>
      </p:sp>
    </p:spTree>
    <p:extLst>
      <p:ext uri="{BB962C8B-B14F-4D97-AF65-F5344CB8AC3E}">
        <p14:creationId xmlns:p14="http://schemas.microsoft.com/office/powerpoint/2010/main" val="3566371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7"/>
            <a:stretch>
              <a:fillRect/>
            </a:stretch>
          </a:blipFill>
        </p:spPr>
        <p:txBody>
          <a:bodyPr/>
          <a:lstStyle/>
          <a:p>
            <a:endParaRPr lang="en-US"/>
          </a:p>
        </p:txBody>
      </p:sp>
      <p:sp>
        <p:nvSpPr>
          <p:cNvPr id="5" name="Freeform 5"/>
          <p:cNvSpPr/>
          <p:nvPr/>
        </p:nvSpPr>
        <p:spPr>
          <a:xfrm>
            <a:off x="13139751" y="5547897"/>
            <a:ext cx="4366001" cy="3710403"/>
          </a:xfrm>
          <a:custGeom>
            <a:avLst/>
            <a:gdLst/>
            <a:ahLst/>
            <a:cxnLst/>
            <a:rect l="l" t="t" r="r" b="b"/>
            <a:pathLst>
              <a:path w="4366001" h="3710403">
                <a:moveTo>
                  <a:pt x="0" y="0"/>
                </a:moveTo>
                <a:lnTo>
                  <a:pt x="4366000" y="0"/>
                </a:lnTo>
                <a:lnTo>
                  <a:pt x="4366000" y="3710403"/>
                </a:lnTo>
                <a:lnTo>
                  <a:pt x="0" y="3710403"/>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515901" y="651964"/>
            <a:ext cx="14034066" cy="1127769"/>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p:txBody>
      </p:sp>
      <p:sp>
        <p:nvSpPr>
          <p:cNvPr id="7" name="TextBox 7"/>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8" name="TextBox 8"/>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9" tooltip="https://www.bls.gov"/>
              </a:rPr>
              <a:t>U.S. Bureau of Labor Statistics</a:t>
            </a:r>
          </a:p>
        </p:txBody>
      </p:sp>
      <p:sp>
        <p:nvSpPr>
          <p:cNvPr id="9" name="TextBox 9"/>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0" name="Freeform 10"/>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TextBox 7"/>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7" tooltip="https://www.bls.gov"/>
              </a:rPr>
              <a:t>U.S. Bureau of Labor Statistics</a:t>
            </a:r>
          </a:p>
        </p:txBody>
      </p:sp>
      <p:sp>
        <p:nvSpPr>
          <p:cNvPr id="8" name="Freeform 8"/>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0" name="Freeform 10"/>
          <p:cNvSpPr/>
          <p:nvPr/>
        </p:nvSpPr>
        <p:spPr>
          <a:xfrm>
            <a:off x="13139751" y="5547897"/>
            <a:ext cx="4366001" cy="3710403"/>
          </a:xfrm>
          <a:custGeom>
            <a:avLst/>
            <a:gdLst/>
            <a:ahLst/>
            <a:cxnLst/>
            <a:rect l="l" t="t" r="r" b="b"/>
            <a:pathLst>
              <a:path w="4366001" h="3710403">
                <a:moveTo>
                  <a:pt x="0" y="0"/>
                </a:moveTo>
                <a:lnTo>
                  <a:pt x="4366000" y="0"/>
                </a:lnTo>
                <a:lnTo>
                  <a:pt x="4366000" y="3710403"/>
                </a:lnTo>
                <a:lnTo>
                  <a:pt x="0" y="3710403"/>
                </a:lnTo>
                <a:lnTo>
                  <a:pt x="0" y="0"/>
                </a:lnTo>
                <a:close/>
              </a:path>
            </a:pathLst>
          </a:custGeom>
          <a:blipFill>
            <a:blip r:embed="rId9"/>
            <a:stretch>
              <a:fillRect/>
            </a:stretch>
          </a:blipFill>
        </p:spPr>
        <p:txBody>
          <a:bodyPr/>
          <a:lstStyle/>
          <a:p>
            <a:endParaRPr lang="en-US"/>
          </a:p>
        </p:txBody>
      </p:sp>
      <p:sp>
        <p:nvSpPr>
          <p:cNvPr id="11" name="Freeform 11"/>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Freeform 7"/>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7"/>
            <a:stretch>
              <a:fillRect/>
            </a:stretch>
          </a:blipFill>
        </p:spPr>
        <p:txBody>
          <a:bodyPr/>
          <a:lstStyle/>
          <a:p>
            <a:endParaRPr lang="en-US"/>
          </a:p>
        </p:txBody>
      </p:sp>
      <p:sp>
        <p:nvSpPr>
          <p:cNvPr id="8" name="Freeform 8"/>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9" tooltip="https://www.bls.gov"/>
              </a:rPr>
              <a:t>U.S. Bureau of Labor Statistics</a:t>
            </a:r>
          </a:p>
        </p:txBody>
      </p:sp>
      <p:sp>
        <p:nvSpPr>
          <p:cNvPr id="10" name="TextBox 10"/>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1" name="Freeform 11"/>
          <p:cNvSpPr/>
          <p:nvPr/>
        </p:nvSpPr>
        <p:spPr>
          <a:xfrm>
            <a:off x="13139751" y="5547897"/>
            <a:ext cx="4366001" cy="3710403"/>
          </a:xfrm>
          <a:custGeom>
            <a:avLst/>
            <a:gdLst/>
            <a:ahLst/>
            <a:cxnLst/>
            <a:rect l="l" t="t" r="r" b="b"/>
            <a:pathLst>
              <a:path w="4366001" h="3710403">
                <a:moveTo>
                  <a:pt x="0" y="0"/>
                </a:moveTo>
                <a:lnTo>
                  <a:pt x="4366000" y="0"/>
                </a:lnTo>
                <a:lnTo>
                  <a:pt x="4366000" y="3710403"/>
                </a:lnTo>
                <a:lnTo>
                  <a:pt x="0" y="3710403"/>
                </a:lnTo>
                <a:lnTo>
                  <a:pt x="0" y="0"/>
                </a:lnTo>
                <a:close/>
              </a:path>
            </a:pathLst>
          </a:custGeom>
          <a:blipFill>
            <a:blip r:embed="rId10"/>
            <a:stretch>
              <a:fillRect/>
            </a:stretch>
          </a:blipFill>
        </p:spPr>
        <p:txBody>
          <a:bodyPr/>
          <a:lstStyle/>
          <a:p>
            <a:endParaRPr lang="en-US"/>
          </a:p>
        </p:txBody>
      </p:sp>
      <p:sp>
        <p:nvSpPr>
          <p:cNvPr id="12" name="Freeform 12"/>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Freeform 7"/>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7"/>
            <a:stretch>
              <a:fillRect/>
            </a:stretch>
          </a:blipFill>
        </p:spPr>
        <p:txBody>
          <a:bodyPr/>
          <a:lstStyle/>
          <a:p>
            <a:endParaRPr lang="en-US"/>
          </a:p>
        </p:txBody>
      </p:sp>
      <p:sp>
        <p:nvSpPr>
          <p:cNvPr id="8" name="Freeform 8"/>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8"/>
            <a:stretch>
              <a:fillRect/>
            </a:stretch>
          </a:blipFill>
        </p:spPr>
        <p:txBody>
          <a:bodyPr/>
          <a:lstStyle/>
          <a:p>
            <a:endParaRPr lang="en-US"/>
          </a:p>
        </p:txBody>
      </p:sp>
      <p:sp>
        <p:nvSpPr>
          <p:cNvPr id="9" name="Freeform 9"/>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10" tooltip="https://www.bls.gov"/>
              </a:rPr>
              <a:t>U.S. Bureau of Labor Statistics</a:t>
            </a:r>
          </a:p>
        </p:txBody>
      </p:sp>
      <p:sp>
        <p:nvSpPr>
          <p:cNvPr id="11" name="TextBox 11"/>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2" name="Freeform 12"/>
          <p:cNvSpPr/>
          <p:nvPr/>
        </p:nvSpPr>
        <p:spPr>
          <a:xfrm>
            <a:off x="13139751" y="5547897"/>
            <a:ext cx="4366001" cy="3710403"/>
          </a:xfrm>
          <a:custGeom>
            <a:avLst/>
            <a:gdLst/>
            <a:ahLst/>
            <a:cxnLst/>
            <a:rect l="l" t="t" r="r" b="b"/>
            <a:pathLst>
              <a:path w="4366001" h="3710403">
                <a:moveTo>
                  <a:pt x="0" y="0"/>
                </a:moveTo>
                <a:lnTo>
                  <a:pt x="4366000" y="0"/>
                </a:lnTo>
                <a:lnTo>
                  <a:pt x="4366000" y="3710403"/>
                </a:lnTo>
                <a:lnTo>
                  <a:pt x="0" y="3710403"/>
                </a:lnTo>
                <a:lnTo>
                  <a:pt x="0" y="0"/>
                </a:lnTo>
                <a:close/>
              </a:path>
            </a:pathLst>
          </a:custGeom>
          <a:blipFill>
            <a:blip r:embed="rId11"/>
            <a:stretch>
              <a:fillRect/>
            </a:stretch>
          </a:blipFill>
        </p:spPr>
        <p:txBody>
          <a:bodyPr/>
          <a:lstStyle/>
          <a:p>
            <a:endParaRPr lang="en-US"/>
          </a:p>
        </p:txBody>
      </p:sp>
      <p:sp>
        <p:nvSpPr>
          <p:cNvPr id="13" name="Freeform 13"/>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Freeform 7"/>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7"/>
            <a:stretch>
              <a:fillRect/>
            </a:stretch>
          </a:blipFill>
        </p:spPr>
        <p:txBody>
          <a:bodyPr/>
          <a:lstStyle/>
          <a:p>
            <a:endParaRPr lang="en-US"/>
          </a:p>
        </p:txBody>
      </p:sp>
      <p:sp>
        <p:nvSpPr>
          <p:cNvPr id="8" name="Freeform 8"/>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8"/>
            <a:stretch>
              <a:fillRect/>
            </a:stretch>
          </a:blipFill>
        </p:spPr>
        <p:txBody>
          <a:bodyPr/>
          <a:lstStyle/>
          <a:p>
            <a:endParaRPr lang="en-US"/>
          </a:p>
        </p:txBody>
      </p:sp>
      <p:sp>
        <p:nvSpPr>
          <p:cNvPr id="9" name="Freeform 9"/>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9"/>
            <a:stretch>
              <a:fillRect/>
            </a:stretch>
          </a:blipFill>
        </p:spPr>
        <p:txBody>
          <a:bodyPr/>
          <a:lstStyle/>
          <a:p>
            <a:endParaRPr lang="en-US"/>
          </a:p>
        </p:txBody>
      </p:sp>
      <p:sp>
        <p:nvSpPr>
          <p:cNvPr id="10" name="Freeform 10"/>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12" tooltip="https://www.bls.gov"/>
              </a:rPr>
              <a:t>U.S. Bureau of Labor Statistics</a:t>
            </a:r>
          </a:p>
        </p:txBody>
      </p:sp>
      <p:sp>
        <p:nvSpPr>
          <p:cNvPr id="13" name="TextBox 13"/>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4" name="Freeform 14"/>
          <p:cNvSpPr/>
          <p:nvPr/>
        </p:nvSpPr>
        <p:spPr>
          <a:xfrm>
            <a:off x="13139751" y="5547897"/>
            <a:ext cx="4366001" cy="3710403"/>
          </a:xfrm>
          <a:custGeom>
            <a:avLst/>
            <a:gdLst/>
            <a:ahLst/>
            <a:cxnLst/>
            <a:rect l="l" t="t" r="r" b="b"/>
            <a:pathLst>
              <a:path w="4366001" h="3710403">
                <a:moveTo>
                  <a:pt x="0" y="0"/>
                </a:moveTo>
                <a:lnTo>
                  <a:pt x="4366000" y="0"/>
                </a:lnTo>
                <a:lnTo>
                  <a:pt x="4366000" y="3710403"/>
                </a:lnTo>
                <a:lnTo>
                  <a:pt x="0" y="3710403"/>
                </a:lnTo>
                <a:lnTo>
                  <a:pt x="0" y="0"/>
                </a:lnTo>
                <a:close/>
              </a:path>
            </a:pathLst>
          </a:custGeom>
          <a:blipFill>
            <a:blip r:embed="rId13"/>
            <a:stretch>
              <a:fillRect/>
            </a:stretch>
          </a:blipFill>
        </p:spPr>
        <p:txBody>
          <a:bodyPr/>
          <a:lstStyle/>
          <a:p>
            <a:endParaRPr lang="en-US"/>
          </a:p>
        </p:txBody>
      </p:sp>
      <p:sp>
        <p:nvSpPr>
          <p:cNvPr id="15" name="Freeform 15"/>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4"/>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515901" y="651964"/>
            <a:ext cx="14034066" cy="1670694"/>
          </a:xfrm>
          <a:prstGeom prst="rect">
            <a:avLst/>
          </a:prstGeom>
        </p:spPr>
        <p:txBody>
          <a:bodyPr lIns="0" tIns="0" rIns="0" bIns="0" rtlCol="0" anchor="t">
            <a:spAutoFit/>
          </a:bodyPr>
          <a:lstStyle/>
          <a:p>
            <a:pPr algn="ctr">
              <a:lnSpc>
                <a:spcPts val="4320"/>
              </a:lnSpc>
            </a:pPr>
            <a:r>
              <a:rPr lang="en-US" sz="4500" spc="-369">
                <a:solidFill>
                  <a:srgbClr val="3A855D"/>
                </a:solidFill>
                <a:latin typeface="Public Sans"/>
                <a:ea typeface="Public Sans"/>
                <a:cs typeface="Public Sans"/>
                <a:sym typeface="Public Sans"/>
              </a:rPr>
              <a:t>Q1: How have wages grown from 2015 to 2024, and are they keeping up with inflation?</a:t>
            </a:r>
          </a:p>
          <a:p>
            <a:pPr algn="ctr">
              <a:lnSpc>
                <a:spcPts val="4320"/>
              </a:lnSpc>
            </a:pPr>
            <a:endParaRPr lang="en-US" sz="4500" spc="-369">
              <a:solidFill>
                <a:srgbClr val="3A855D"/>
              </a:solidFill>
              <a:latin typeface="Public Sans"/>
              <a:ea typeface="Public Sans"/>
              <a:cs typeface="Public Sans"/>
              <a:sym typeface="Public Sans"/>
            </a:endParaRPr>
          </a:p>
        </p:txBody>
      </p:sp>
      <p:sp>
        <p:nvSpPr>
          <p:cNvPr id="6" name="TextBox 6"/>
          <p:cNvSpPr txBox="1"/>
          <p:nvPr/>
        </p:nvSpPr>
        <p:spPr>
          <a:xfrm>
            <a:off x="9139238" y="4889500"/>
            <a:ext cx="5368812" cy="441325"/>
          </a:xfrm>
          <a:prstGeom prst="rect">
            <a:avLst/>
          </a:prstGeom>
        </p:spPr>
        <p:txBody>
          <a:bodyPr lIns="0" tIns="0" rIns="0" bIns="0" rtlCol="0" anchor="t">
            <a:spAutoFit/>
          </a:bodyPr>
          <a:lstStyle/>
          <a:p>
            <a:pPr algn="ctr">
              <a:lnSpc>
                <a:spcPts val="3500"/>
              </a:lnSpc>
              <a:spcBef>
                <a:spcPct val="0"/>
              </a:spcBef>
            </a:pPr>
            <a:endParaRPr/>
          </a:p>
        </p:txBody>
      </p:sp>
      <p:sp>
        <p:nvSpPr>
          <p:cNvPr id="7" name="Freeform 7"/>
          <p:cNvSpPr/>
          <p:nvPr/>
        </p:nvSpPr>
        <p:spPr>
          <a:xfrm>
            <a:off x="1034629" y="213729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7"/>
            <a:stretch>
              <a:fillRect/>
            </a:stretch>
          </a:blipFill>
        </p:spPr>
        <p:txBody>
          <a:bodyPr/>
          <a:lstStyle/>
          <a:p>
            <a:endParaRPr lang="en-US"/>
          </a:p>
        </p:txBody>
      </p:sp>
      <p:sp>
        <p:nvSpPr>
          <p:cNvPr id="8" name="Freeform 8"/>
          <p:cNvSpPr/>
          <p:nvPr/>
        </p:nvSpPr>
        <p:spPr>
          <a:xfrm>
            <a:off x="1028700" y="2137293"/>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8"/>
            <a:stretch>
              <a:fillRect/>
            </a:stretch>
          </a:blipFill>
        </p:spPr>
        <p:txBody>
          <a:bodyPr/>
          <a:lstStyle/>
          <a:p>
            <a:endParaRPr lang="en-US"/>
          </a:p>
        </p:txBody>
      </p:sp>
      <p:sp>
        <p:nvSpPr>
          <p:cNvPr id="9" name="Freeform 9"/>
          <p:cNvSpPr/>
          <p:nvPr/>
        </p:nvSpPr>
        <p:spPr>
          <a:xfrm>
            <a:off x="1034629" y="2138872"/>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9"/>
            <a:stretch>
              <a:fillRect/>
            </a:stretch>
          </a:blipFill>
        </p:spPr>
        <p:txBody>
          <a:bodyPr/>
          <a:lstStyle/>
          <a:p>
            <a:endParaRPr lang="en-US"/>
          </a:p>
        </p:txBody>
      </p:sp>
      <p:sp>
        <p:nvSpPr>
          <p:cNvPr id="10" name="Freeform 10"/>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028700" y="2138872"/>
            <a:ext cx="9379643" cy="5637764"/>
          </a:xfrm>
          <a:custGeom>
            <a:avLst/>
            <a:gdLst/>
            <a:ahLst/>
            <a:cxnLst/>
            <a:rect l="l" t="t" r="r" b="b"/>
            <a:pathLst>
              <a:path w="9379643" h="5637764">
                <a:moveTo>
                  <a:pt x="0" y="0"/>
                </a:moveTo>
                <a:lnTo>
                  <a:pt x="9379643" y="0"/>
                </a:lnTo>
                <a:lnTo>
                  <a:pt x="9379643" y="5637764"/>
                </a:lnTo>
                <a:lnTo>
                  <a:pt x="0" y="5637764"/>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529138" y="8285008"/>
            <a:ext cx="7114438" cy="356175"/>
          </a:xfrm>
          <a:prstGeom prst="rect">
            <a:avLst/>
          </a:prstGeom>
        </p:spPr>
        <p:txBody>
          <a:bodyPr lIns="0" tIns="0" rIns="0" bIns="0" rtlCol="0" anchor="t">
            <a:spAutoFit/>
          </a:bodyPr>
          <a:lstStyle/>
          <a:p>
            <a:pPr algn="ctr">
              <a:lnSpc>
                <a:spcPts val="2943"/>
              </a:lnSpc>
            </a:pPr>
            <a:r>
              <a:rPr lang="en-US" sz="2102" b="1">
                <a:solidFill>
                  <a:srgbClr val="3A855D"/>
                </a:solidFill>
                <a:latin typeface="Canva Sans Bold"/>
                <a:ea typeface="Canva Sans Bold"/>
                <a:cs typeface="Canva Sans Bold"/>
                <a:sym typeface="Canva Sans Bold"/>
              </a:rPr>
              <a:t>Data Source:</a:t>
            </a:r>
            <a:r>
              <a:rPr lang="en-US" sz="2102">
                <a:solidFill>
                  <a:srgbClr val="3A855D"/>
                </a:solidFill>
                <a:latin typeface="Canva Sans"/>
                <a:ea typeface="Canva Sans"/>
                <a:cs typeface="Canva Sans"/>
                <a:sym typeface="Canva Sans"/>
              </a:rPr>
              <a:t>  </a:t>
            </a:r>
            <a:r>
              <a:rPr lang="en-US" sz="2102">
                <a:solidFill>
                  <a:srgbClr val="3A855D"/>
                </a:solidFill>
                <a:latin typeface="Canva Sans"/>
                <a:ea typeface="Canva Sans"/>
                <a:cs typeface="Canva Sans"/>
                <a:sym typeface="Canva Sans"/>
                <a:hlinkClick r:id="rId13" tooltip="https://www.bls.gov"/>
              </a:rPr>
              <a:t>U.S. Bureau of Labor Statistics</a:t>
            </a:r>
          </a:p>
        </p:txBody>
      </p:sp>
      <p:sp>
        <p:nvSpPr>
          <p:cNvPr id="14" name="TextBox 14"/>
          <p:cNvSpPr txBox="1"/>
          <p:nvPr/>
        </p:nvSpPr>
        <p:spPr>
          <a:xfrm>
            <a:off x="10987660" y="2422521"/>
            <a:ext cx="6717800" cy="484261"/>
          </a:xfrm>
          <a:prstGeom prst="rect">
            <a:avLst/>
          </a:prstGeom>
        </p:spPr>
        <p:txBody>
          <a:bodyPr lIns="0" tIns="0" rIns="0" bIns="0" rtlCol="0" anchor="t">
            <a:spAutoFit/>
          </a:bodyPr>
          <a:lstStyle/>
          <a:p>
            <a:pPr algn="ctr">
              <a:lnSpc>
                <a:spcPts val="3552"/>
              </a:lnSpc>
            </a:pPr>
            <a:r>
              <a:rPr lang="en-US" sz="3700" b="1" spc="-303">
                <a:solidFill>
                  <a:srgbClr val="3A855D"/>
                </a:solidFill>
                <a:latin typeface="Public Sans Bold"/>
                <a:ea typeface="Public Sans Bold"/>
                <a:cs typeface="Public Sans Bold"/>
                <a:sym typeface="Public Sans Bold"/>
              </a:rPr>
              <a:t>Wage Growth vs. Inflation</a:t>
            </a:r>
          </a:p>
        </p:txBody>
      </p:sp>
      <p:sp>
        <p:nvSpPr>
          <p:cNvPr id="15" name="Freeform 15"/>
          <p:cNvSpPr/>
          <p:nvPr/>
        </p:nvSpPr>
        <p:spPr>
          <a:xfrm>
            <a:off x="13139751" y="5547897"/>
            <a:ext cx="4366001" cy="3710403"/>
          </a:xfrm>
          <a:custGeom>
            <a:avLst/>
            <a:gdLst/>
            <a:ahLst/>
            <a:cxnLst/>
            <a:rect l="l" t="t" r="r" b="b"/>
            <a:pathLst>
              <a:path w="4366001" h="3710403">
                <a:moveTo>
                  <a:pt x="0" y="0"/>
                </a:moveTo>
                <a:lnTo>
                  <a:pt x="4366000" y="0"/>
                </a:lnTo>
                <a:lnTo>
                  <a:pt x="4366000" y="3710403"/>
                </a:lnTo>
                <a:lnTo>
                  <a:pt x="0" y="3710403"/>
                </a:lnTo>
                <a:lnTo>
                  <a:pt x="0" y="0"/>
                </a:lnTo>
                <a:close/>
              </a:path>
            </a:pathLst>
          </a:custGeom>
          <a:blipFill>
            <a:blip r:embed="rId14"/>
            <a:stretch>
              <a:fillRect/>
            </a:stretch>
          </a:blipFill>
        </p:spPr>
        <p:txBody>
          <a:bodyPr/>
          <a:lstStyle/>
          <a:p>
            <a:endParaRPr lang="en-US"/>
          </a:p>
        </p:txBody>
      </p:sp>
      <p:sp>
        <p:nvSpPr>
          <p:cNvPr id="16" name="Freeform 16"/>
          <p:cNvSpPr/>
          <p:nvPr/>
        </p:nvSpPr>
        <p:spPr>
          <a:xfrm>
            <a:off x="177960" y="240847"/>
            <a:ext cx="1701479" cy="1701479"/>
          </a:xfrm>
          <a:custGeom>
            <a:avLst/>
            <a:gdLst/>
            <a:ahLst/>
            <a:cxnLst/>
            <a:rect l="l" t="t" r="r" b="b"/>
            <a:pathLst>
              <a:path w="1701479" h="1701479">
                <a:moveTo>
                  <a:pt x="0" y="0"/>
                </a:moveTo>
                <a:lnTo>
                  <a:pt x="1701480" y="0"/>
                </a:lnTo>
                <a:lnTo>
                  <a:pt x="1701480" y="1701480"/>
                </a:lnTo>
                <a:lnTo>
                  <a:pt x="0" y="1701480"/>
                </a:lnTo>
                <a:lnTo>
                  <a:pt x="0" y="0"/>
                </a:lnTo>
                <a:close/>
              </a:path>
            </a:pathLst>
          </a:custGeom>
          <a:blipFill>
            <a:blip r:embed="rId15"/>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1555</Words>
  <Application>Microsoft Office PowerPoint</Application>
  <PresentationFormat>Custom</PresentationFormat>
  <Paragraphs>122</Paragraphs>
  <Slides>20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Calibri</vt:lpstr>
      <vt:lpstr>Aptos</vt:lpstr>
      <vt:lpstr>Public Sans</vt:lpstr>
      <vt:lpstr>Public Sans Bold</vt:lpstr>
      <vt:lpstr>Canva Sans</vt:lpstr>
      <vt:lpstr>Canva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- 1 - HACKATHON</dc:title>
  <cp:lastModifiedBy>Janani Karthikeyan</cp:lastModifiedBy>
  <cp:revision>1</cp:revision>
  <dcterms:created xsi:type="dcterms:W3CDTF">2006-08-16T00:00:00Z</dcterms:created>
  <dcterms:modified xsi:type="dcterms:W3CDTF">2025-02-24T17:29:59Z</dcterms:modified>
  <dc:identifier>DAGf2mHvkPI</dc:identifier>
</cp:coreProperties>
</file>